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3" r:id="rId2"/>
    <p:sldId id="295" r:id="rId3"/>
    <p:sldId id="297" r:id="rId4"/>
    <p:sldId id="300" r:id="rId5"/>
    <p:sldId id="302" r:id="rId6"/>
    <p:sldId id="301" r:id="rId7"/>
    <p:sldId id="303" r:id="rId8"/>
    <p:sldId id="304" r:id="rId9"/>
    <p:sldId id="305" r:id="rId10"/>
    <p:sldId id="306"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CC"/>
    <a:srgbClr val="00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7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055421-CA6D-4641-91F6-312856D07123}" type="datetimeFigureOut">
              <a:rPr lang="zh-CN" altLang="en-US" smtClean="0"/>
              <a:pPr/>
              <a:t>2016/8/6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81D445-383E-41C4-8389-842C2EFBC582}" type="slidenum">
              <a:rPr lang="zh-CN" altLang="en-US" smtClean="0"/>
              <a:pPr/>
              <a:t>‹#›</a:t>
            </a:fld>
            <a:endParaRPr lang="zh-CN" altLang="en-US"/>
          </a:p>
        </p:txBody>
      </p:sp>
    </p:spTree>
    <p:extLst>
      <p:ext uri="{BB962C8B-B14F-4D97-AF65-F5344CB8AC3E}">
        <p14:creationId xmlns="" xmlns:p14="http://schemas.microsoft.com/office/powerpoint/2010/main" val="2559792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665A0374-0ADB-442C-9E2A-DF7A46E46750}" type="datetimeFigureOut">
              <a:rPr lang="zh-CN" altLang="en-US" smtClean="0"/>
              <a:pPr/>
              <a:t>2016/8/6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3F388CE-58E2-4EEC-8AFE-8B92D7CF0F6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A0374-0ADB-442C-9E2A-DF7A46E46750}" type="datetimeFigureOut">
              <a:rPr lang="zh-CN" altLang="en-US" smtClean="0"/>
              <a:pPr/>
              <a:t>2016/8/6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388CE-58E2-4EEC-8AFE-8B92D7CF0F6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ctrTitle"/>
          </p:nvPr>
        </p:nvSpPr>
        <p:spPr>
          <a:xfrm>
            <a:off x="1331640" y="1772816"/>
            <a:ext cx="6715172" cy="2821158"/>
          </a:xfrm>
        </p:spPr>
        <p:txBody>
          <a:bodyPr>
            <a:normAutofit/>
          </a:bodyPr>
          <a:lstStyle/>
          <a:p>
            <a:pPr>
              <a:lnSpc>
                <a:spcPct val="150000"/>
              </a:lnSpc>
            </a:pPr>
            <a:r>
              <a:rPr lang="zh-CN" altLang="en-US" sz="4000" b="1" dirty="0" smtClean="0">
                <a:solidFill>
                  <a:srgbClr val="0000CC"/>
                </a:solidFill>
              </a:rPr>
              <a:t>完善科研经费管理制度需要注意的几个问题</a:t>
            </a:r>
            <a:endParaRPr kumimoji="0" lang="zh-CN" altLang="en-US" sz="4000" b="1" dirty="0" smtClean="0">
              <a:solidFill>
                <a:srgbClr val="0000CC"/>
              </a:solidFill>
            </a:endParaRPr>
          </a:p>
        </p:txBody>
      </p:sp>
      <p:sp>
        <p:nvSpPr>
          <p:cNvPr id="23556" name="灯片编号占位符 1"/>
          <p:cNvSpPr>
            <a:spLocks noGrp="1"/>
          </p:cNvSpPr>
          <p:nvPr>
            <p:ph type="sldNum" sz="quarter" idx="12"/>
          </p:nvPr>
        </p:nvSpPr>
        <p:spPr bwMode="auto">
          <a:noFill/>
          <a:ln>
            <a:miter lim="800000"/>
            <a:headEnd/>
            <a:tailEnd/>
          </a:ln>
        </p:spPr>
        <p:txBody>
          <a:bodyPr/>
          <a:lstStyle/>
          <a:p>
            <a:fld id="{C32C47E2-8B9A-47E6-AC35-A9591124CAAB}" type="slidenum">
              <a:rPr lang="zh-CN" altLang="en-US">
                <a:cs typeface="宋体" charset="-122"/>
              </a:rPr>
              <a:pPr/>
              <a:t>1</a:t>
            </a:fld>
            <a:endParaRPr lang="zh-CN" altLang="en-US">
              <a:cs typeface="宋体"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395536" y="68117"/>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1871700" y="2636912"/>
            <a:ext cx="5904656" cy="1944216"/>
          </a:xfrm>
        </p:spPr>
        <p:txBody>
          <a:bodyPr>
            <a:normAutofit/>
          </a:bodyPr>
          <a:lstStyle/>
          <a:p>
            <a:r>
              <a:rPr lang="zh-CN" altLang="en-US" sz="2600" dirty="0" smtClean="0"/>
              <a:t>不能“一管就死、一放就乱”。</a:t>
            </a:r>
            <a:endParaRPr lang="en-US" altLang="zh-CN" sz="2600" dirty="0" smtClean="0"/>
          </a:p>
          <a:p>
            <a:r>
              <a:rPr lang="zh-CN" altLang="en-US" sz="2600" dirty="0" smtClean="0"/>
              <a:t>政策放开以后，一定要结合过去的经验，考虑将来的需要，制定合适的制度。</a:t>
            </a:r>
            <a:endParaRPr lang="en-US" altLang="zh-CN" sz="26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10</a:t>
            </a:fld>
            <a:endParaRPr lang="zh-CN" altLang="en-US">
              <a:cs typeface="宋体" charset="-122"/>
            </a:endParaRPr>
          </a:p>
        </p:txBody>
      </p:sp>
      <p:sp>
        <p:nvSpPr>
          <p:cNvPr id="5" name="TextBox 4"/>
          <p:cNvSpPr txBox="1"/>
          <p:nvPr/>
        </p:nvSpPr>
        <p:spPr>
          <a:xfrm>
            <a:off x="1115616" y="1340768"/>
            <a:ext cx="7416824" cy="1077218"/>
          </a:xfrm>
          <a:prstGeom prst="rect">
            <a:avLst/>
          </a:prstGeom>
          <a:noFill/>
        </p:spPr>
        <p:txBody>
          <a:bodyPr wrap="square" rtlCol="0">
            <a:spAutoFit/>
          </a:bodyPr>
          <a:lstStyle/>
          <a:p>
            <a:r>
              <a:rPr lang="zh-CN" altLang="en-US" sz="3200" b="1" dirty="0" smtClean="0">
                <a:solidFill>
                  <a:srgbClr val="FF0000"/>
                </a:solidFill>
              </a:rPr>
              <a:t>结合学校实际制定合适的制度来落实国家政策，是对学校治理能力的考验。</a:t>
            </a:r>
            <a:endParaRPr lang="zh-CN" altLang="en-US" sz="3200" b="1" dirty="0">
              <a:solidFill>
                <a:srgbClr val="FF0000"/>
              </a:solidFill>
            </a:endParaRPr>
          </a:p>
        </p:txBody>
      </p:sp>
      <p:sp>
        <p:nvSpPr>
          <p:cNvPr id="2" name="TextBox 1"/>
          <p:cNvSpPr txBox="1"/>
          <p:nvPr/>
        </p:nvSpPr>
        <p:spPr>
          <a:xfrm>
            <a:off x="2123728" y="4986754"/>
            <a:ext cx="4493538" cy="523220"/>
          </a:xfrm>
          <a:prstGeom prst="rect">
            <a:avLst/>
          </a:prstGeom>
          <a:noFill/>
        </p:spPr>
        <p:txBody>
          <a:bodyPr wrap="none" rtlCol="0">
            <a:spAutoFit/>
          </a:bodyPr>
          <a:lstStyle/>
          <a:p>
            <a:r>
              <a:rPr lang="zh-CN" altLang="en-US" sz="2800" dirty="0" smtClean="0"/>
              <a:t>保证“用好钱，不出事”！</a:t>
            </a:r>
            <a:endParaRPr lang="zh-CN" altLang="en-US" sz="2800" dirty="0"/>
          </a:p>
        </p:txBody>
      </p:sp>
    </p:spTree>
    <p:extLst>
      <p:ext uri="{BB962C8B-B14F-4D97-AF65-F5344CB8AC3E}">
        <p14:creationId xmlns="" xmlns:p14="http://schemas.microsoft.com/office/powerpoint/2010/main" val="30222747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ppt_w</p:attrName>
                                        </p:attrNameLst>
                                      </p:cBhvr>
                                      <p:tavLst>
                                        <p:tav tm="0">
                                          <p:val>
                                            <p:fltVal val="0"/>
                                          </p:val>
                                        </p:tav>
                                        <p:tav tm="100000">
                                          <p:val>
                                            <p:strVal val="#ppt_w"/>
                                          </p:val>
                                        </p:tav>
                                      </p:tavLst>
                                    </p:anim>
                                    <p:anim calcmode="lin" valueType="num">
                                      <p:cBhvr>
                                        <p:cTn id="8" dur="1000" fill="hold"/>
                                        <p:tgtEl>
                                          <p:spTgt spid="26627"/>
                                        </p:tgtEl>
                                        <p:attrNameLst>
                                          <p:attrName>ppt_h</p:attrName>
                                        </p:attrNameLst>
                                      </p:cBhvr>
                                      <p:tavLst>
                                        <p:tav tm="0">
                                          <p:val>
                                            <p:fltVal val="0"/>
                                          </p:val>
                                        </p:tav>
                                        <p:tav tm="100000">
                                          <p:val>
                                            <p:strVal val="#ppt_h"/>
                                          </p:val>
                                        </p:tav>
                                      </p:tavLst>
                                    </p:anim>
                                    <p:anim calcmode="lin" valueType="num">
                                      <p:cBhvr>
                                        <p:cTn id="9" dur="1000" fill="hold"/>
                                        <p:tgtEl>
                                          <p:spTgt spid="26627"/>
                                        </p:tgtEl>
                                        <p:attrNameLst>
                                          <p:attrName>style.rotation</p:attrName>
                                        </p:attrNameLst>
                                      </p:cBhvr>
                                      <p:tavLst>
                                        <p:tav tm="0">
                                          <p:val>
                                            <p:fltVal val="90"/>
                                          </p:val>
                                        </p:tav>
                                        <p:tav tm="100000">
                                          <p:val>
                                            <p:fltVal val="0"/>
                                          </p:val>
                                        </p:tav>
                                      </p:tavLst>
                                    </p:anim>
                                    <p:animEffect transition="in" filter="fade">
                                      <p:cBhvr>
                                        <p:cTn id="10" dur="10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69"/>
          <p:cNvGrpSpPr>
            <a:grpSpLocks/>
          </p:cNvGrpSpPr>
          <p:nvPr/>
        </p:nvGrpSpPr>
        <p:grpSpPr bwMode="auto">
          <a:xfrm>
            <a:off x="2557463" y="1928802"/>
            <a:ext cx="4129087" cy="3467100"/>
            <a:chOff x="2714612" y="1839502"/>
            <a:chExt cx="3786214" cy="3178996"/>
          </a:xfrm>
        </p:grpSpPr>
        <p:grpSp>
          <p:nvGrpSpPr>
            <p:cNvPr id="3" name="组合 68"/>
            <p:cNvGrpSpPr>
              <a:grpSpLocks/>
            </p:cNvGrpSpPr>
            <p:nvPr/>
          </p:nvGrpSpPr>
          <p:grpSpPr bwMode="auto">
            <a:xfrm>
              <a:off x="2999925" y="1839502"/>
              <a:ext cx="3215589" cy="3178996"/>
              <a:chOff x="2999925" y="2000240"/>
              <a:chExt cx="3215589" cy="3178996"/>
            </a:xfrm>
          </p:grpSpPr>
          <p:sp>
            <p:nvSpPr>
              <p:cNvPr id="25" name="任意多边形 24"/>
              <p:cNvSpPr/>
              <p:nvPr/>
            </p:nvSpPr>
            <p:spPr>
              <a:xfrm>
                <a:off x="2999925" y="3572271"/>
                <a:ext cx="3215589" cy="1606965"/>
              </a:xfrm>
              <a:custGeom>
                <a:avLst/>
                <a:gdLst>
                  <a:gd name="connsiteX0" fmla="*/ 0 w 3214710"/>
                  <a:gd name="connsiteY0" fmla="*/ 1607355 h 3214710"/>
                  <a:gd name="connsiteX1" fmla="*/ 470785 w 3214710"/>
                  <a:gd name="connsiteY1" fmla="*/ 470784 h 3214710"/>
                  <a:gd name="connsiteX2" fmla="*/ 1607358 w 3214710"/>
                  <a:gd name="connsiteY2" fmla="*/ 2 h 3214710"/>
                  <a:gd name="connsiteX3" fmla="*/ 2743929 w 3214710"/>
                  <a:gd name="connsiteY3" fmla="*/ 470787 h 3214710"/>
                  <a:gd name="connsiteX4" fmla="*/ 3214711 w 3214710"/>
                  <a:gd name="connsiteY4" fmla="*/ 1607360 h 3214710"/>
                  <a:gd name="connsiteX5" fmla="*/ 2743927 w 3214710"/>
                  <a:gd name="connsiteY5" fmla="*/ 2743932 h 3214710"/>
                  <a:gd name="connsiteX6" fmla="*/ 1607355 w 3214710"/>
                  <a:gd name="connsiteY6" fmla="*/ 3214715 h 3214710"/>
                  <a:gd name="connsiteX7" fmla="*/ 470783 w 3214710"/>
                  <a:gd name="connsiteY7" fmla="*/ 2743931 h 3214710"/>
                  <a:gd name="connsiteX8" fmla="*/ 1 w 3214710"/>
                  <a:gd name="connsiteY8" fmla="*/ 1607359 h 3214710"/>
                  <a:gd name="connsiteX9" fmla="*/ 0 w 3214710"/>
                  <a:gd name="connsiteY9" fmla="*/ 1607355 h 3214710"/>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8" fmla="*/ 470785 w 3214711"/>
                  <a:gd name="connsiteY8" fmla="*/ 470782 h 3214713"/>
                  <a:gd name="connsiteX9" fmla="*/ 1698798 w 3214711"/>
                  <a:gd name="connsiteY9" fmla="*/ 91440 h 3214713"/>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8" fmla="*/ 470785 w 3214711"/>
                  <a:gd name="connsiteY8" fmla="*/ 470782 h 3214713"/>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0" fmla="*/ 2743929 w 3214711"/>
                  <a:gd name="connsiteY0" fmla="*/ 0 h 2743928"/>
                  <a:gd name="connsiteX1" fmla="*/ 3214711 w 3214711"/>
                  <a:gd name="connsiteY1" fmla="*/ 1136573 h 2743928"/>
                  <a:gd name="connsiteX2" fmla="*/ 2743927 w 3214711"/>
                  <a:gd name="connsiteY2" fmla="*/ 2273145 h 2743928"/>
                  <a:gd name="connsiteX3" fmla="*/ 1607355 w 3214711"/>
                  <a:gd name="connsiteY3" fmla="*/ 2743928 h 2743928"/>
                  <a:gd name="connsiteX4" fmla="*/ 470783 w 3214711"/>
                  <a:gd name="connsiteY4" fmla="*/ 2273144 h 2743928"/>
                  <a:gd name="connsiteX5" fmla="*/ 1 w 3214711"/>
                  <a:gd name="connsiteY5" fmla="*/ 1136572 h 2743928"/>
                  <a:gd name="connsiteX6" fmla="*/ 0 w 3214711"/>
                  <a:gd name="connsiteY6" fmla="*/ 1136568 h 2743928"/>
                  <a:gd name="connsiteX0" fmla="*/ 3214711 w 3214711"/>
                  <a:gd name="connsiteY0" fmla="*/ 5 h 1607360"/>
                  <a:gd name="connsiteX1" fmla="*/ 2743927 w 3214711"/>
                  <a:gd name="connsiteY1" fmla="*/ 1136577 h 1607360"/>
                  <a:gd name="connsiteX2" fmla="*/ 1607355 w 3214711"/>
                  <a:gd name="connsiteY2" fmla="*/ 1607360 h 1607360"/>
                  <a:gd name="connsiteX3" fmla="*/ 470783 w 3214711"/>
                  <a:gd name="connsiteY3" fmla="*/ 1136576 h 1607360"/>
                  <a:gd name="connsiteX4" fmla="*/ 1 w 3214711"/>
                  <a:gd name="connsiteY4" fmla="*/ 4 h 1607360"/>
                  <a:gd name="connsiteX5" fmla="*/ 0 w 3214711"/>
                  <a:gd name="connsiteY5" fmla="*/ 0 h 1607360"/>
                  <a:gd name="connsiteX0" fmla="*/ 3214711 w 3214711"/>
                  <a:gd name="connsiteY0" fmla="*/ 5 h 1607360"/>
                  <a:gd name="connsiteX1" fmla="*/ 2743927 w 3214711"/>
                  <a:gd name="connsiteY1" fmla="*/ 1136577 h 1607360"/>
                  <a:gd name="connsiteX2" fmla="*/ 1607355 w 3214711"/>
                  <a:gd name="connsiteY2" fmla="*/ 1607360 h 1607360"/>
                  <a:gd name="connsiteX3" fmla="*/ 470783 w 3214711"/>
                  <a:gd name="connsiteY3" fmla="*/ 1136576 h 1607360"/>
                  <a:gd name="connsiteX4" fmla="*/ 1 w 3214711"/>
                  <a:gd name="connsiteY4" fmla="*/ 4 h 1607360"/>
                  <a:gd name="connsiteX5" fmla="*/ 0 w 3214711"/>
                  <a:gd name="connsiteY5" fmla="*/ 0 h 1607360"/>
                  <a:gd name="connsiteX6" fmla="*/ 3214711 w 3214711"/>
                  <a:gd name="connsiteY6" fmla="*/ 5 h 160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4711" h="1607360">
                    <a:moveTo>
                      <a:pt x="3214711" y="5"/>
                    </a:moveTo>
                    <a:cubicBezTo>
                      <a:pt x="3214711" y="426302"/>
                      <a:pt x="3045365" y="835139"/>
                      <a:pt x="2743927" y="1136577"/>
                    </a:cubicBezTo>
                    <a:cubicBezTo>
                      <a:pt x="2442489" y="1438015"/>
                      <a:pt x="2033652" y="1607360"/>
                      <a:pt x="1607355" y="1607360"/>
                    </a:cubicBezTo>
                    <a:cubicBezTo>
                      <a:pt x="1181058" y="1607360"/>
                      <a:pt x="772221" y="1438014"/>
                      <a:pt x="470783" y="1136576"/>
                    </a:cubicBezTo>
                    <a:cubicBezTo>
                      <a:pt x="169346" y="835138"/>
                      <a:pt x="0" y="426301"/>
                      <a:pt x="1" y="4"/>
                    </a:cubicBezTo>
                    <a:cubicBezTo>
                      <a:pt x="1" y="3"/>
                      <a:pt x="0" y="1"/>
                      <a:pt x="0" y="0"/>
                    </a:cubicBezTo>
                    <a:lnTo>
                      <a:pt x="3214711" y="5"/>
                    </a:lnTo>
                    <a:close/>
                  </a:path>
                </a:pathLst>
              </a:custGeom>
              <a:solidFill>
                <a:srgbClr val="4472C4">
                  <a:lumMod val="75000"/>
                </a:srgb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26" name="任意多边形 25"/>
              <p:cNvSpPr/>
              <p:nvPr/>
            </p:nvSpPr>
            <p:spPr>
              <a:xfrm flipV="1">
                <a:off x="2999925" y="2000240"/>
                <a:ext cx="3215589" cy="1606965"/>
              </a:xfrm>
              <a:custGeom>
                <a:avLst/>
                <a:gdLst>
                  <a:gd name="connsiteX0" fmla="*/ 0 w 3214710"/>
                  <a:gd name="connsiteY0" fmla="*/ 1607355 h 3214710"/>
                  <a:gd name="connsiteX1" fmla="*/ 470785 w 3214710"/>
                  <a:gd name="connsiteY1" fmla="*/ 470784 h 3214710"/>
                  <a:gd name="connsiteX2" fmla="*/ 1607358 w 3214710"/>
                  <a:gd name="connsiteY2" fmla="*/ 2 h 3214710"/>
                  <a:gd name="connsiteX3" fmla="*/ 2743929 w 3214710"/>
                  <a:gd name="connsiteY3" fmla="*/ 470787 h 3214710"/>
                  <a:gd name="connsiteX4" fmla="*/ 3214711 w 3214710"/>
                  <a:gd name="connsiteY4" fmla="*/ 1607360 h 3214710"/>
                  <a:gd name="connsiteX5" fmla="*/ 2743927 w 3214710"/>
                  <a:gd name="connsiteY5" fmla="*/ 2743932 h 3214710"/>
                  <a:gd name="connsiteX6" fmla="*/ 1607355 w 3214710"/>
                  <a:gd name="connsiteY6" fmla="*/ 3214715 h 3214710"/>
                  <a:gd name="connsiteX7" fmla="*/ 470783 w 3214710"/>
                  <a:gd name="connsiteY7" fmla="*/ 2743931 h 3214710"/>
                  <a:gd name="connsiteX8" fmla="*/ 1 w 3214710"/>
                  <a:gd name="connsiteY8" fmla="*/ 1607359 h 3214710"/>
                  <a:gd name="connsiteX9" fmla="*/ 0 w 3214710"/>
                  <a:gd name="connsiteY9" fmla="*/ 1607355 h 3214710"/>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8" fmla="*/ 470785 w 3214711"/>
                  <a:gd name="connsiteY8" fmla="*/ 470782 h 3214713"/>
                  <a:gd name="connsiteX9" fmla="*/ 1698798 w 3214711"/>
                  <a:gd name="connsiteY9" fmla="*/ 91440 h 3214713"/>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8" fmla="*/ 470785 w 3214711"/>
                  <a:gd name="connsiteY8" fmla="*/ 470782 h 3214713"/>
                  <a:gd name="connsiteX0" fmla="*/ 1607358 w 3214711"/>
                  <a:gd name="connsiteY0" fmla="*/ 0 h 3214713"/>
                  <a:gd name="connsiteX1" fmla="*/ 2743929 w 3214711"/>
                  <a:gd name="connsiteY1" fmla="*/ 470785 h 3214713"/>
                  <a:gd name="connsiteX2" fmla="*/ 3214711 w 3214711"/>
                  <a:gd name="connsiteY2" fmla="*/ 1607358 h 3214713"/>
                  <a:gd name="connsiteX3" fmla="*/ 2743927 w 3214711"/>
                  <a:gd name="connsiteY3" fmla="*/ 2743930 h 3214713"/>
                  <a:gd name="connsiteX4" fmla="*/ 1607355 w 3214711"/>
                  <a:gd name="connsiteY4" fmla="*/ 3214713 h 3214713"/>
                  <a:gd name="connsiteX5" fmla="*/ 470783 w 3214711"/>
                  <a:gd name="connsiteY5" fmla="*/ 2743929 h 3214713"/>
                  <a:gd name="connsiteX6" fmla="*/ 1 w 3214711"/>
                  <a:gd name="connsiteY6" fmla="*/ 1607357 h 3214713"/>
                  <a:gd name="connsiteX7" fmla="*/ 0 w 3214711"/>
                  <a:gd name="connsiteY7" fmla="*/ 1607353 h 3214713"/>
                  <a:gd name="connsiteX0" fmla="*/ 2743929 w 3214711"/>
                  <a:gd name="connsiteY0" fmla="*/ 0 h 2743928"/>
                  <a:gd name="connsiteX1" fmla="*/ 3214711 w 3214711"/>
                  <a:gd name="connsiteY1" fmla="*/ 1136573 h 2743928"/>
                  <a:gd name="connsiteX2" fmla="*/ 2743927 w 3214711"/>
                  <a:gd name="connsiteY2" fmla="*/ 2273145 h 2743928"/>
                  <a:gd name="connsiteX3" fmla="*/ 1607355 w 3214711"/>
                  <a:gd name="connsiteY3" fmla="*/ 2743928 h 2743928"/>
                  <a:gd name="connsiteX4" fmla="*/ 470783 w 3214711"/>
                  <a:gd name="connsiteY4" fmla="*/ 2273144 h 2743928"/>
                  <a:gd name="connsiteX5" fmla="*/ 1 w 3214711"/>
                  <a:gd name="connsiteY5" fmla="*/ 1136572 h 2743928"/>
                  <a:gd name="connsiteX6" fmla="*/ 0 w 3214711"/>
                  <a:gd name="connsiteY6" fmla="*/ 1136568 h 2743928"/>
                  <a:gd name="connsiteX0" fmla="*/ 3214711 w 3214711"/>
                  <a:gd name="connsiteY0" fmla="*/ 5 h 1607360"/>
                  <a:gd name="connsiteX1" fmla="*/ 2743927 w 3214711"/>
                  <a:gd name="connsiteY1" fmla="*/ 1136577 h 1607360"/>
                  <a:gd name="connsiteX2" fmla="*/ 1607355 w 3214711"/>
                  <a:gd name="connsiteY2" fmla="*/ 1607360 h 1607360"/>
                  <a:gd name="connsiteX3" fmla="*/ 470783 w 3214711"/>
                  <a:gd name="connsiteY3" fmla="*/ 1136576 h 1607360"/>
                  <a:gd name="connsiteX4" fmla="*/ 1 w 3214711"/>
                  <a:gd name="connsiteY4" fmla="*/ 4 h 1607360"/>
                  <a:gd name="connsiteX5" fmla="*/ 0 w 3214711"/>
                  <a:gd name="connsiteY5" fmla="*/ 0 h 1607360"/>
                  <a:gd name="connsiteX0" fmla="*/ 3214711 w 3214711"/>
                  <a:gd name="connsiteY0" fmla="*/ 5 h 1607360"/>
                  <a:gd name="connsiteX1" fmla="*/ 2743927 w 3214711"/>
                  <a:gd name="connsiteY1" fmla="*/ 1136577 h 1607360"/>
                  <a:gd name="connsiteX2" fmla="*/ 1607355 w 3214711"/>
                  <a:gd name="connsiteY2" fmla="*/ 1607360 h 1607360"/>
                  <a:gd name="connsiteX3" fmla="*/ 470783 w 3214711"/>
                  <a:gd name="connsiteY3" fmla="*/ 1136576 h 1607360"/>
                  <a:gd name="connsiteX4" fmla="*/ 1 w 3214711"/>
                  <a:gd name="connsiteY4" fmla="*/ 4 h 1607360"/>
                  <a:gd name="connsiteX5" fmla="*/ 0 w 3214711"/>
                  <a:gd name="connsiteY5" fmla="*/ 0 h 1607360"/>
                  <a:gd name="connsiteX6" fmla="*/ 3214711 w 3214711"/>
                  <a:gd name="connsiteY6" fmla="*/ 5 h 160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4711" h="1607360">
                    <a:moveTo>
                      <a:pt x="3214711" y="5"/>
                    </a:moveTo>
                    <a:cubicBezTo>
                      <a:pt x="3214711" y="426302"/>
                      <a:pt x="3045365" y="835139"/>
                      <a:pt x="2743927" y="1136577"/>
                    </a:cubicBezTo>
                    <a:cubicBezTo>
                      <a:pt x="2442489" y="1438015"/>
                      <a:pt x="2033652" y="1607360"/>
                      <a:pt x="1607355" y="1607360"/>
                    </a:cubicBezTo>
                    <a:cubicBezTo>
                      <a:pt x="1181058" y="1607360"/>
                      <a:pt x="772221" y="1438014"/>
                      <a:pt x="470783" y="1136576"/>
                    </a:cubicBezTo>
                    <a:cubicBezTo>
                      <a:pt x="169346" y="835138"/>
                      <a:pt x="0" y="426301"/>
                      <a:pt x="1" y="4"/>
                    </a:cubicBezTo>
                    <a:cubicBezTo>
                      <a:pt x="1" y="3"/>
                      <a:pt x="0" y="1"/>
                      <a:pt x="0" y="0"/>
                    </a:cubicBezTo>
                    <a:lnTo>
                      <a:pt x="3214711" y="5"/>
                    </a:lnTo>
                    <a:close/>
                  </a:path>
                </a:pathLst>
              </a:custGeom>
              <a:solidFill>
                <a:srgbClr val="C00000"/>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27" name="TextBox 53"/>
              <p:cNvSpPr txBox="1">
                <a:spLocks noChangeArrowheads="1"/>
              </p:cNvSpPr>
              <p:nvPr/>
            </p:nvSpPr>
            <p:spPr bwMode="auto">
              <a:xfrm>
                <a:off x="3528327" y="2305981"/>
                <a:ext cx="2096188" cy="649063"/>
              </a:xfrm>
              <a:prstGeom prst="rect">
                <a:avLst/>
              </a:prstGeom>
              <a:noFill/>
              <a:ln w="9525">
                <a:noFill/>
                <a:miter lim="800000"/>
                <a:headEnd/>
                <a:tailEnd/>
              </a:ln>
            </p:spPr>
            <p:txBody>
              <a:bodyPr wrap="square"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rPr>
                  <a:t>全面实施</a:t>
                </a:r>
                <a:endParaRPr kumimoji="0" lang="en-US" altLang="zh-CN"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rPr>
                  <a:t>创新驱动发展战略</a:t>
                </a:r>
                <a:endParaRPr kumimoji="0" lang="en-US" altLang="zh-CN"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endParaRPr>
              </a:p>
            </p:txBody>
          </p:sp>
          <p:sp>
            <p:nvSpPr>
              <p:cNvPr id="28" name="TextBox 54"/>
              <p:cNvSpPr txBox="1">
                <a:spLocks noChangeArrowheads="1"/>
              </p:cNvSpPr>
              <p:nvPr/>
            </p:nvSpPr>
            <p:spPr bwMode="auto">
              <a:xfrm>
                <a:off x="3511066" y="4141422"/>
                <a:ext cx="2292468" cy="649063"/>
              </a:xfrm>
              <a:prstGeom prst="rect">
                <a:avLst/>
              </a:prstGeom>
              <a:noFill/>
              <a:ln w="9525">
                <a:noFill/>
                <a:miter lim="800000"/>
                <a:headEnd/>
                <a:tailEnd/>
              </a:ln>
            </p:spPr>
            <p:txBody>
              <a:bodyPr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rPr>
                  <a:t>系统推进</a:t>
                </a:r>
                <a:endParaRPr kumimoji="0" lang="en-US" altLang="zh-CN"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dirty="0" smtClean="0">
                    <a:ln>
                      <a:noFill/>
                    </a:ln>
                    <a:solidFill>
                      <a:sysClr val="window" lastClr="FFFFFF"/>
                    </a:solidFill>
                    <a:effectLst/>
                    <a:uLnTx/>
                    <a:uFillTx/>
                    <a:latin typeface="微软雅黑" pitchFamily="34" charset="-122"/>
                    <a:ea typeface="微软雅黑" pitchFamily="34" charset="-122"/>
                  </a:rPr>
                  <a:t>科技管理体制改革</a:t>
                </a:r>
              </a:p>
            </p:txBody>
          </p:sp>
        </p:grpSp>
        <p:sp>
          <p:nvSpPr>
            <p:cNvPr id="24" name="TextBox 50"/>
            <p:cNvSpPr txBox="1">
              <a:spLocks noChangeArrowheads="1"/>
            </p:cNvSpPr>
            <p:nvPr/>
          </p:nvSpPr>
          <p:spPr bwMode="auto">
            <a:xfrm>
              <a:off x="2714612" y="2978052"/>
              <a:ext cx="3786214" cy="879576"/>
            </a:xfrm>
            <a:prstGeom prst="rect">
              <a:avLst/>
            </a:prstGeom>
            <a:solidFill>
              <a:sysClr val="window" lastClr="FFFFFF"/>
            </a:solidFill>
            <a:ln w="9525">
              <a:noFill/>
              <a:miter lim="800000"/>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1" i="0" u="none" strike="noStrike" kern="0" cap="none" spc="0" normalizeH="0" baseline="0" noProof="0" dirty="0" smtClean="0">
                  <a:ln>
                    <a:noFill/>
                  </a:ln>
                  <a:solidFill>
                    <a:srgbClr val="222222"/>
                  </a:solidFill>
                  <a:effectLst/>
                  <a:uLnTx/>
                  <a:uFillTx/>
                  <a:latin typeface="微软雅黑" pitchFamily="34" charset="-122"/>
                  <a:ea typeface="微软雅黑" pitchFamily="34" charset="-122"/>
                </a:rPr>
                <a:t>科技体制机制改革两条主线</a:t>
              </a:r>
              <a:endParaRPr kumimoji="0" lang="en-US" altLang="zh-CN" sz="2000" b="1" i="0" u="none" strike="noStrike" kern="0" cap="none" spc="0" normalizeH="0" baseline="0" noProof="0" dirty="0" smtClean="0">
                <a:ln>
                  <a:noFill/>
                </a:ln>
                <a:solidFill>
                  <a:srgbClr val="222222"/>
                </a:solidFill>
                <a:effectLst/>
                <a:uLnTx/>
                <a:uFillTx/>
                <a:latin typeface="微软雅黑" pitchFamily="34" charset="-122"/>
                <a:ea typeface="微软雅黑" pitchFamily="34" charset="-122"/>
              </a:endParaRPr>
            </a:p>
          </p:txBody>
        </p:sp>
      </p:grpSp>
      <p:sp>
        <p:nvSpPr>
          <p:cNvPr id="29" name="矩形 8"/>
          <p:cNvSpPr>
            <a:spLocks noChangeArrowheads="1"/>
          </p:cNvSpPr>
          <p:nvPr/>
        </p:nvSpPr>
        <p:spPr bwMode="auto">
          <a:xfrm>
            <a:off x="6105525" y="1714488"/>
            <a:ext cx="3038475" cy="615553"/>
          </a:xfrm>
          <a:prstGeom prst="rect">
            <a:avLst/>
          </a:prstGeom>
          <a:noFill/>
          <a:ln w="9525">
            <a:noFill/>
            <a:miter lim="800000"/>
            <a:headEnd/>
            <a:tailEnd/>
          </a:ln>
        </p:spPr>
        <p:txBody>
          <a:bodyPr>
            <a:spAutoFit/>
          </a:bodyPr>
          <a:lstStyle/>
          <a:p>
            <a:pPr eaLnBrk="1" hangingPunct="1"/>
            <a:r>
              <a:rPr lang="zh-CN" altLang="en-US" sz="1600" b="1" dirty="0" smtClean="0">
                <a:solidFill>
                  <a:srgbClr val="222222"/>
                </a:solidFill>
                <a:latin typeface="微软雅黑" pitchFamily="34" charset="-122"/>
                <a:ea typeface="微软雅黑" pitchFamily="34" charset="-122"/>
              </a:rPr>
              <a:t>中发</a:t>
            </a:r>
            <a:r>
              <a:rPr lang="en-US" altLang="zh-CN" sz="1600" b="1" dirty="0" smtClean="0">
                <a:solidFill>
                  <a:srgbClr val="222222"/>
                </a:solidFill>
                <a:latin typeface="微软雅黑" pitchFamily="34" charset="-122"/>
                <a:ea typeface="微软雅黑" pitchFamily="34" charset="-122"/>
              </a:rPr>
              <a:t>〔2015〕8</a:t>
            </a:r>
            <a:r>
              <a:rPr lang="zh-CN" altLang="en-US" sz="1600" b="1" dirty="0" smtClean="0">
                <a:solidFill>
                  <a:srgbClr val="222222"/>
                </a:solidFill>
                <a:latin typeface="微软雅黑" pitchFamily="34" charset="-122"/>
                <a:ea typeface="微软雅黑" pitchFamily="34" charset="-122"/>
              </a:rPr>
              <a:t>号文件</a:t>
            </a:r>
            <a:endParaRPr lang="en-US" altLang="zh-CN" sz="1600" dirty="0">
              <a:latin typeface="微软雅黑" pitchFamily="34" charset="-122"/>
              <a:ea typeface="微软雅黑" pitchFamily="34" charset="-122"/>
            </a:endParaRPr>
          </a:p>
          <a:p>
            <a:pPr eaLnBrk="1" hangingPunct="1">
              <a:lnSpc>
                <a:spcPct val="150000"/>
              </a:lnSpc>
            </a:pPr>
            <a:r>
              <a:rPr lang="zh-CN" altLang="en-US" sz="1200" dirty="0" smtClean="0">
                <a:latin typeface="微软雅黑" pitchFamily="34" charset="-122"/>
                <a:ea typeface="微软雅黑" pitchFamily="34" charset="-122"/>
              </a:rPr>
              <a:t>推进创新驱动发展的制度和政策体系</a:t>
            </a:r>
            <a:endParaRPr lang="zh-CN" altLang="en-US" sz="1200" dirty="0">
              <a:latin typeface="微软雅黑" pitchFamily="34" charset="-122"/>
              <a:ea typeface="微软雅黑" pitchFamily="34" charset="-122"/>
            </a:endParaRPr>
          </a:p>
        </p:txBody>
      </p:sp>
      <p:grpSp>
        <p:nvGrpSpPr>
          <p:cNvPr id="4" name="组合 79"/>
          <p:cNvGrpSpPr>
            <a:grpSpLocks/>
          </p:cNvGrpSpPr>
          <p:nvPr/>
        </p:nvGrpSpPr>
        <p:grpSpPr bwMode="auto">
          <a:xfrm>
            <a:off x="5938838" y="2520150"/>
            <a:ext cx="477837" cy="192088"/>
            <a:chOff x="5853914" y="2752189"/>
            <a:chExt cx="438156" cy="176745"/>
          </a:xfrm>
        </p:grpSpPr>
        <p:cxnSp>
          <p:nvCxnSpPr>
            <p:cNvPr id="31" name="直接连接符 30"/>
            <p:cNvCxnSpPr/>
            <p:nvPr/>
          </p:nvCxnSpPr>
          <p:spPr>
            <a:xfrm flipV="1">
              <a:off x="6286247" y="2752189"/>
              <a:ext cx="0" cy="176745"/>
            </a:xfrm>
            <a:prstGeom prst="line">
              <a:avLst/>
            </a:prstGeom>
            <a:noFill/>
            <a:ln w="6350" cap="flat" cmpd="sng" algn="ctr">
              <a:solidFill>
                <a:srgbClr val="E9B55F"/>
              </a:solidFill>
              <a:prstDash val="solid"/>
              <a:miter lim="800000"/>
            </a:ln>
            <a:effectLst/>
          </p:spPr>
        </p:cxnSp>
        <p:cxnSp>
          <p:nvCxnSpPr>
            <p:cNvPr id="32" name="直接连接符 31"/>
            <p:cNvCxnSpPr/>
            <p:nvPr/>
          </p:nvCxnSpPr>
          <p:spPr>
            <a:xfrm rot="10800000">
              <a:off x="5853914" y="2923091"/>
              <a:ext cx="438156" cy="1460"/>
            </a:xfrm>
            <a:prstGeom prst="line">
              <a:avLst/>
            </a:prstGeom>
            <a:noFill/>
            <a:ln w="6350" cap="flat" cmpd="sng" algn="ctr">
              <a:solidFill>
                <a:srgbClr val="E9B55F"/>
              </a:solidFill>
              <a:prstDash val="solid"/>
              <a:miter lim="800000"/>
              <a:tailEnd type="oval"/>
            </a:ln>
            <a:effectLst/>
          </p:spPr>
        </p:cxnSp>
      </p:grpSp>
      <p:cxnSp>
        <p:nvCxnSpPr>
          <p:cNvPr id="34" name="直接连接符 33"/>
          <p:cNvCxnSpPr/>
          <p:nvPr/>
        </p:nvCxnSpPr>
        <p:spPr>
          <a:xfrm rot="10800000" flipH="1">
            <a:off x="2868613" y="2630476"/>
            <a:ext cx="477838" cy="1588"/>
          </a:xfrm>
          <a:prstGeom prst="line">
            <a:avLst/>
          </a:prstGeom>
          <a:noFill/>
          <a:ln w="6350" cap="flat" cmpd="sng" algn="ctr">
            <a:solidFill>
              <a:srgbClr val="E9B55F"/>
            </a:solidFill>
            <a:prstDash val="solid"/>
            <a:miter lim="800000"/>
            <a:tailEnd type="oval"/>
          </a:ln>
          <a:effectLst/>
        </p:spPr>
      </p:cxnSp>
      <p:cxnSp>
        <p:nvCxnSpPr>
          <p:cNvPr id="35" name="直接连接符 34"/>
          <p:cNvCxnSpPr/>
          <p:nvPr/>
        </p:nvCxnSpPr>
        <p:spPr>
          <a:xfrm rot="10800000" flipV="1">
            <a:off x="5897563" y="4320085"/>
            <a:ext cx="477837" cy="1587"/>
          </a:xfrm>
          <a:prstGeom prst="line">
            <a:avLst/>
          </a:prstGeom>
          <a:noFill/>
          <a:ln w="6350" cap="flat" cmpd="sng" algn="ctr">
            <a:solidFill>
              <a:srgbClr val="222222"/>
            </a:solidFill>
            <a:prstDash val="solid"/>
            <a:miter lim="800000"/>
            <a:tailEnd type="oval"/>
          </a:ln>
          <a:effectLst/>
        </p:spPr>
      </p:cxnSp>
      <p:cxnSp>
        <p:nvCxnSpPr>
          <p:cNvPr id="36" name="直接连接符 35"/>
          <p:cNvCxnSpPr/>
          <p:nvPr/>
        </p:nvCxnSpPr>
        <p:spPr>
          <a:xfrm rot="10800000" flipH="1" flipV="1">
            <a:off x="2780360" y="4314982"/>
            <a:ext cx="477838" cy="1587"/>
          </a:xfrm>
          <a:prstGeom prst="line">
            <a:avLst/>
          </a:prstGeom>
          <a:noFill/>
          <a:ln w="6350" cap="flat" cmpd="sng" algn="ctr">
            <a:solidFill>
              <a:srgbClr val="222222"/>
            </a:solidFill>
            <a:prstDash val="solid"/>
            <a:miter lim="800000"/>
            <a:tailEnd type="oval"/>
          </a:ln>
          <a:effectLst/>
        </p:spPr>
      </p:cxnSp>
      <p:sp>
        <p:nvSpPr>
          <p:cNvPr id="37" name="矩形 36"/>
          <p:cNvSpPr/>
          <p:nvPr/>
        </p:nvSpPr>
        <p:spPr>
          <a:xfrm>
            <a:off x="6357950" y="3929066"/>
            <a:ext cx="2510259" cy="892552"/>
          </a:xfrm>
          <a:prstGeom prst="rect">
            <a:avLst/>
          </a:prstGeom>
        </p:spPr>
        <p:txBody>
          <a:bodyPr wrap="square">
            <a:spAutoFit/>
          </a:bodyPr>
          <a:lstStyle/>
          <a:p>
            <a:pPr eaLnBrk="1" fontAlgn="auto" hangingPunct="1">
              <a:spcBef>
                <a:spcPts val="0"/>
              </a:spcBef>
              <a:spcAft>
                <a:spcPts val="0"/>
              </a:spcAft>
              <a:defRPr/>
            </a:pPr>
            <a:r>
              <a:rPr lang="zh-CN" altLang="en-US" sz="1600" b="1" dirty="0" smtClean="0">
                <a:solidFill>
                  <a:srgbClr val="222222"/>
                </a:solidFill>
                <a:latin typeface="微软雅黑" panose="020B0503020204020204" pitchFamily="34" charset="-122"/>
                <a:ea typeface="微软雅黑" panose="020B0503020204020204" pitchFamily="34" charset="-122"/>
              </a:rPr>
              <a:t>国发</a:t>
            </a:r>
            <a:r>
              <a:rPr lang="en-US" altLang="zh-CN" sz="1600" b="1" dirty="0" smtClean="0">
                <a:solidFill>
                  <a:srgbClr val="222222"/>
                </a:solidFill>
                <a:latin typeface="微软雅黑" pitchFamily="34" charset="-122"/>
                <a:ea typeface="微软雅黑" pitchFamily="34" charset="-122"/>
              </a:rPr>
              <a:t>〔2014〕11</a:t>
            </a:r>
            <a:r>
              <a:rPr lang="zh-CN" altLang="en-US" sz="1600" b="1" dirty="0" smtClean="0">
                <a:solidFill>
                  <a:srgbClr val="222222"/>
                </a:solidFill>
                <a:latin typeface="微软雅黑" panose="020B0503020204020204" pitchFamily="34" charset="-122"/>
                <a:ea typeface="微软雅黑" panose="020B0503020204020204" pitchFamily="34" charset="-122"/>
              </a:rPr>
              <a:t>号</a:t>
            </a:r>
            <a:endParaRPr lang="en-US" altLang="zh-CN" sz="1600" b="1" dirty="0">
              <a:solidFill>
                <a:srgbClr val="222222"/>
              </a:solidFill>
              <a:latin typeface="微软雅黑" panose="020B0503020204020204" pitchFamily="34" charset="-122"/>
              <a:ea typeface="微软雅黑" panose="020B0503020204020204" pitchFamily="34" charset="-122"/>
            </a:endParaRPr>
          </a:p>
          <a:p>
            <a:pPr eaLnBrk="1" fontAlgn="auto" hangingPunct="1">
              <a:lnSpc>
                <a:spcPct val="150000"/>
              </a:lnSpc>
              <a:spcBef>
                <a:spcPts val="0"/>
              </a:spcBef>
              <a:spcAft>
                <a:spcPts val="0"/>
              </a:spcAft>
              <a:defRPr/>
            </a:pPr>
            <a:r>
              <a:rPr lang="zh-CN" altLang="en-US" sz="1200" dirty="0" smtClean="0">
                <a:latin typeface="微软雅黑" panose="020B0503020204020204" pitchFamily="34" charset="-122"/>
                <a:ea typeface="微软雅黑" panose="020B0503020204020204" pitchFamily="34" charset="-122"/>
              </a:rPr>
              <a:t>改进加强中央财政科研项目和资金管理</a:t>
            </a:r>
            <a:endParaRPr lang="zh-CN" altLang="en-US" sz="1200" dirty="0">
              <a:latin typeface="微软雅黑" panose="020B0503020204020204" pitchFamily="34" charset="-122"/>
              <a:ea typeface="微软雅黑" panose="020B0503020204020204" pitchFamily="34" charset="-122"/>
            </a:endParaRPr>
          </a:p>
        </p:txBody>
      </p:sp>
      <p:sp>
        <p:nvSpPr>
          <p:cNvPr id="38" name="矩形 15"/>
          <p:cNvSpPr>
            <a:spLocks noChangeArrowheads="1"/>
          </p:cNvSpPr>
          <p:nvPr/>
        </p:nvSpPr>
        <p:spPr bwMode="auto">
          <a:xfrm>
            <a:off x="406400" y="3982723"/>
            <a:ext cx="2805113" cy="615553"/>
          </a:xfrm>
          <a:prstGeom prst="rect">
            <a:avLst/>
          </a:prstGeom>
          <a:noFill/>
          <a:ln w="9525">
            <a:noFill/>
            <a:miter lim="800000"/>
            <a:headEnd/>
            <a:tailEnd/>
          </a:ln>
        </p:spPr>
        <p:txBody>
          <a:bodyPr wrap="square">
            <a:spAutoFit/>
          </a:bodyPr>
          <a:lstStyle/>
          <a:p>
            <a:pPr eaLnBrk="1" hangingPunct="1"/>
            <a:r>
              <a:rPr lang="zh-CN" altLang="en-US" sz="1600" b="1" dirty="0" smtClean="0">
                <a:latin typeface="微软雅黑" pitchFamily="34" charset="-122"/>
                <a:ea typeface="微软雅黑" pitchFamily="34" charset="-122"/>
              </a:rPr>
              <a:t>国发</a:t>
            </a:r>
            <a:r>
              <a:rPr lang="en-US" altLang="zh-CN" sz="1600" b="1" dirty="0" smtClean="0">
                <a:solidFill>
                  <a:srgbClr val="222222"/>
                </a:solidFill>
                <a:latin typeface="微软雅黑" pitchFamily="34" charset="-122"/>
                <a:ea typeface="微软雅黑" pitchFamily="34" charset="-122"/>
              </a:rPr>
              <a:t>〔2014〕</a:t>
            </a:r>
            <a:r>
              <a:rPr lang="en-US" altLang="zh-CN" sz="1600" b="1" dirty="0" smtClean="0">
                <a:latin typeface="微软雅黑" pitchFamily="34" charset="-122"/>
                <a:ea typeface="微软雅黑" pitchFamily="34" charset="-122"/>
              </a:rPr>
              <a:t>64</a:t>
            </a:r>
            <a:r>
              <a:rPr lang="zh-CN" altLang="en-US" sz="1600" b="1" dirty="0" smtClean="0">
                <a:latin typeface="微软雅黑" pitchFamily="34" charset="-122"/>
                <a:ea typeface="微软雅黑" pitchFamily="34" charset="-122"/>
              </a:rPr>
              <a:t>号</a:t>
            </a:r>
            <a:endParaRPr lang="en-US" altLang="zh-CN" sz="1600" b="1" dirty="0">
              <a:latin typeface="微软雅黑" pitchFamily="34" charset="-122"/>
              <a:ea typeface="微软雅黑" pitchFamily="34" charset="-122"/>
            </a:endParaRPr>
          </a:p>
          <a:p>
            <a:pPr eaLnBrk="1" hangingPunct="1">
              <a:lnSpc>
                <a:spcPct val="150000"/>
              </a:lnSpc>
            </a:pPr>
            <a:r>
              <a:rPr lang="zh-CN" altLang="en-US" sz="1200" dirty="0" smtClean="0">
                <a:latin typeface="微软雅黑" pitchFamily="34" charset="-122"/>
                <a:ea typeface="微软雅黑" pitchFamily="34" charset="-122"/>
              </a:rPr>
              <a:t>调整国家科技资源配置方式</a:t>
            </a:r>
            <a:endParaRPr lang="en-US" altLang="zh-CN" sz="1200" dirty="0" smtClean="0">
              <a:latin typeface="微软雅黑" pitchFamily="34" charset="-122"/>
              <a:ea typeface="微软雅黑" pitchFamily="34" charset="-122"/>
            </a:endParaRPr>
          </a:p>
        </p:txBody>
      </p:sp>
      <p:sp>
        <p:nvSpPr>
          <p:cNvPr id="39" name="文本框 30"/>
          <p:cNvSpPr txBox="1">
            <a:spLocks noChangeArrowheads="1"/>
          </p:cNvSpPr>
          <p:nvPr/>
        </p:nvSpPr>
        <p:spPr bwMode="auto">
          <a:xfrm>
            <a:off x="406400" y="1677475"/>
            <a:ext cx="2376488" cy="1292662"/>
          </a:xfrm>
          <a:prstGeom prst="rect">
            <a:avLst/>
          </a:prstGeom>
          <a:noFill/>
          <a:ln w="9525">
            <a:noFill/>
            <a:miter lim="800000"/>
            <a:headEnd/>
            <a:tailEnd/>
          </a:ln>
        </p:spPr>
        <p:txBody>
          <a:bodyPr>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lang="zh-CN" altLang="en-US" sz="1600" b="1" dirty="0">
                <a:latin typeface="微软雅黑" pitchFamily="34" charset="-122"/>
                <a:ea typeface="微软雅黑" pitchFamily="34" charset="-122"/>
              </a:rPr>
              <a:t>中发</a:t>
            </a:r>
            <a:r>
              <a:rPr lang="en-US" altLang="zh-CN" sz="1600" b="1" dirty="0">
                <a:latin typeface="微软雅黑" pitchFamily="34" charset="-122"/>
                <a:ea typeface="微软雅黑" pitchFamily="34" charset="-122"/>
              </a:rPr>
              <a:t>【2016】4</a:t>
            </a:r>
            <a:r>
              <a:rPr lang="zh-CN" altLang="en-US" sz="1600" b="1" dirty="0">
                <a:latin typeface="微软雅黑" pitchFamily="34" charset="-122"/>
                <a:ea typeface="微软雅黑" pitchFamily="34" charset="-122"/>
              </a:rPr>
              <a:t>号文件</a:t>
            </a:r>
            <a:endParaRPr lang="en-US" altLang="zh-CN" sz="1600" b="1" dirty="0">
              <a:latin typeface="微软雅黑" pitchFamily="34" charset="-122"/>
              <a:ea typeface="微软雅黑" pitchFamily="34" charset="-122"/>
            </a:endParaRPr>
          </a:p>
          <a:p>
            <a:pPr marL="0" marR="0" lvl="0" indent="0" defTabSz="914400" eaLnBrk="1" fontAlgn="auto" latinLnBrk="0" hangingPunct="1">
              <a:lnSpc>
                <a:spcPct val="150000"/>
              </a:lnSpc>
              <a:spcBef>
                <a:spcPts val="0"/>
              </a:spcBef>
              <a:spcAft>
                <a:spcPts val="0"/>
              </a:spcAft>
              <a:buClrTx/>
              <a:buSzTx/>
              <a:buFontTx/>
              <a:buNone/>
              <a:tabLst/>
              <a:defRPr/>
            </a:pPr>
            <a:r>
              <a:rPr lang="zh-CN" altLang="en-US" sz="1200" kern="0" dirty="0" smtClean="0">
                <a:solidFill>
                  <a:sysClr val="windowText" lastClr="000000"/>
                </a:solidFill>
                <a:latin typeface="微软雅黑" pitchFamily="34" charset="-122"/>
                <a:ea typeface="微软雅黑" pitchFamily="34" charset="-122"/>
              </a:rPr>
              <a:t>创新驱动发展战略实施纲要</a:t>
            </a:r>
            <a:endParaRPr lang="en-US" altLang="zh-CN" sz="1200" kern="0" dirty="0" smtClean="0">
              <a:solidFill>
                <a:sysClr val="windowText" lastClr="000000"/>
              </a:solidFill>
              <a:latin typeface="微软雅黑" pitchFamily="34" charset="-122"/>
              <a:ea typeface="微软雅黑" pitchFamily="34" charset="-122"/>
            </a:endParaRPr>
          </a:p>
          <a:p>
            <a:pPr marL="0" marR="0" lvl="0" indent="0" defTabSz="914400" eaLnBrk="1" fontAlgn="auto" latinLnBrk="0" hangingPunct="1">
              <a:lnSpc>
                <a:spcPct val="150000"/>
              </a:lnSpc>
              <a:spcBef>
                <a:spcPts val="0"/>
              </a:spcBef>
              <a:spcAft>
                <a:spcPts val="0"/>
              </a:spcAft>
              <a:buClrTx/>
              <a:buSzTx/>
              <a:buFontTx/>
              <a:buNone/>
              <a:tabLst/>
              <a:defRPr/>
            </a:pPr>
            <a:r>
              <a:rPr lang="zh-CN" altLang="en-US" sz="1200" kern="0" dirty="0" smtClean="0">
                <a:solidFill>
                  <a:sysClr val="windowText" lastClr="000000"/>
                </a:solidFill>
                <a:latin typeface="微软雅黑" pitchFamily="34" charset="-122"/>
                <a:ea typeface="微软雅黑" pitchFamily="34" charset="-122"/>
              </a:rPr>
              <a:t>明确创新驱动发展的主要目标和实施重点</a:t>
            </a:r>
          </a:p>
        </p:txBody>
      </p:sp>
      <p:sp>
        <p:nvSpPr>
          <p:cNvPr id="40" name="标题 1"/>
          <p:cNvSpPr>
            <a:spLocks noGrp="1"/>
          </p:cNvSpPr>
          <p:nvPr>
            <p:ph type="title"/>
          </p:nvPr>
        </p:nvSpPr>
        <p:spPr>
          <a:xfrm>
            <a:off x="1214438" y="319225"/>
            <a:ext cx="7472362" cy="725487"/>
          </a:xfrm>
        </p:spPr>
        <p:txBody>
          <a:bodyPr/>
          <a:lstStyle/>
          <a:p>
            <a:pPr eaLnBrk="1" hangingPunct="1"/>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endParaRPr lang="zh-CN" altLang="en-US" sz="3600" b="1" dirty="0" smtClean="0">
              <a:ln>
                <a:solidFill>
                  <a:schemeClr val="bg1"/>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endParaRPr>
          </a:p>
        </p:txBody>
      </p:sp>
      <p:cxnSp>
        <p:nvCxnSpPr>
          <p:cNvPr id="21" name="直接连接符 20"/>
          <p:cNvCxnSpPr/>
          <p:nvPr/>
        </p:nvCxnSpPr>
        <p:spPr>
          <a:xfrm>
            <a:off x="2967028" y="5049852"/>
            <a:ext cx="835028" cy="1587"/>
          </a:xfrm>
          <a:prstGeom prst="line">
            <a:avLst/>
          </a:prstGeom>
          <a:noFill/>
          <a:ln w="6350" cap="flat" cmpd="sng" algn="ctr">
            <a:solidFill>
              <a:srgbClr val="222222"/>
            </a:solidFill>
            <a:prstDash val="solid"/>
            <a:miter lim="800000"/>
            <a:tailEnd type="oval"/>
          </a:ln>
          <a:effectLst/>
        </p:spPr>
      </p:cxnSp>
      <p:sp>
        <p:nvSpPr>
          <p:cNvPr id="22" name="矩形 15"/>
          <p:cNvSpPr>
            <a:spLocks noChangeArrowheads="1"/>
          </p:cNvSpPr>
          <p:nvPr/>
        </p:nvSpPr>
        <p:spPr bwMode="auto">
          <a:xfrm>
            <a:off x="349759" y="4782665"/>
            <a:ext cx="2857030" cy="615553"/>
          </a:xfrm>
          <a:prstGeom prst="rect">
            <a:avLst/>
          </a:prstGeom>
          <a:noFill/>
          <a:ln w="9525">
            <a:noFill/>
            <a:miter lim="800000"/>
            <a:headEnd/>
            <a:tailEnd/>
          </a:ln>
        </p:spPr>
        <p:txBody>
          <a:bodyPr wrap="square">
            <a:spAutoFit/>
          </a:bodyPr>
          <a:lstStyle/>
          <a:p>
            <a:pPr eaLnBrk="1" hangingPunct="1"/>
            <a:r>
              <a:rPr lang="zh-CN" altLang="en-US" sz="1600" b="1" dirty="0" smtClean="0">
                <a:latin typeface="微软雅黑" pitchFamily="34" charset="-122"/>
                <a:ea typeface="微软雅黑" pitchFamily="34" charset="-122"/>
              </a:rPr>
              <a:t>促进科技成果转化法</a:t>
            </a:r>
            <a:endParaRPr lang="en-US" altLang="zh-CN" sz="1600" b="1" dirty="0" smtClean="0">
              <a:latin typeface="微软雅黑" pitchFamily="34" charset="-122"/>
              <a:ea typeface="微软雅黑" pitchFamily="34" charset="-122"/>
            </a:endParaRPr>
          </a:p>
          <a:p>
            <a:pPr eaLnBrk="1" hangingPunct="1">
              <a:lnSpc>
                <a:spcPct val="150000"/>
              </a:lnSpc>
            </a:pPr>
            <a:r>
              <a:rPr lang="zh-CN" altLang="en-US" sz="1200" dirty="0" smtClean="0">
                <a:latin typeface="微软雅黑" pitchFamily="34" charset="-122"/>
                <a:ea typeface="微软雅黑" pitchFamily="34" charset="-122"/>
              </a:rPr>
              <a:t>科技成果处置、收益的管理权下放</a:t>
            </a:r>
            <a:endParaRPr lang="en-US" altLang="zh-CN" sz="1200" dirty="0" smtClean="0">
              <a:latin typeface="微软雅黑" pitchFamily="34" charset="-122"/>
              <a:ea typeface="微软雅黑" pitchFamily="34" charset="-122"/>
            </a:endParaRPr>
          </a:p>
        </p:txBody>
      </p:sp>
      <p:cxnSp>
        <p:nvCxnSpPr>
          <p:cNvPr id="41" name="直接连接符 40"/>
          <p:cNvCxnSpPr/>
          <p:nvPr/>
        </p:nvCxnSpPr>
        <p:spPr>
          <a:xfrm rot="4920000" flipH="1" flipV="1">
            <a:off x="4390468" y="5457410"/>
            <a:ext cx="432000" cy="49210"/>
          </a:xfrm>
          <a:prstGeom prst="line">
            <a:avLst/>
          </a:prstGeom>
          <a:noFill/>
          <a:ln w="6350" cap="flat" cmpd="sng" algn="ctr">
            <a:solidFill>
              <a:srgbClr val="222222"/>
            </a:solidFill>
            <a:prstDash val="solid"/>
            <a:miter lim="800000"/>
            <a:tailEnd type="oval"/>
          </a:ln>
          <a:effectLst/>
        </p:spPr>
      </p:cxnSp>
      <p:sp>
        <p:nvSpPr>
          <p:cNvPr id="48" name="矩形 15"/>
          <p:cNvSpPr>
            <a:spLocks noChangeArrowheads="1"/>
          </p:cNvSpPr>
          <p:nvPr/>
        </p:nvSpPr>
        <p:spPr bwMode="auto">
          <a:xfrm>
            <a:off x="3586156" y="5699338"/>
            <a:ext cx="2071699" cy="523220"/>
          </a:xfrm>
          <a:prstGeom prst="rect">
            <a:avLst/>
          </a:prstGeom>
          <a:noFill/>
          <a:ln w="9525">
            <a:noFill/>
            <a:miter lim="800000"/>
            <a:headEnd/>
            <a:tailEnd/>
          </a:ln>
        </p:spPr>
        <p:txBody>
          <a:bodyPr wrap="square">
            <a:spAutoFit/>
          </a:bodyPr>
          <a:lstStyle/>
          <a:p>
            <a:pPr eaLnBrk="1" hangingPunct="1"/>
            <a:r>
              <a:rPr lang="zh-CN" altLang="en-US" sz="1600" b="1" dirty="0">
                <a:latin typeface="微软雅黑" pitchFamily="34" charset="-122"/>
                <a:ea typeface="微软雅黑" pitchFamily="34" charset="-122"/>
              </a:rPr>
              <a:t>中办发</a:t>
            </a:r>
            <a:r>
              <a:rPr lang="en-US" altLang="zh-CN" sz="1600" b="1" dirty="0">
                <a:latin typeface="微软雅黑" pitchFamily="34" charset="-122"/>
                <a:ea typeface="微软雅黑" pitchFamily="34" charset="-122"/>
              </a:rPr>
              <a:t>[2015]46</a:t>
            </a:r>
            <a:r>
              <a:rPr lang="zh-CN" altLang="en-US" sz="1600" b="1" dirty="0">
                <a:latin typeface="微软雅黑" pitchFamily="34" charset="-122"/>
                <a:ea typeface="微软雅黑" pitchFamily="34" charset="-122"/>
              </a:rPr>
              <a:t>号</a:t>
            </a:r>
            <a:endParaRPr lang="en-US" altLang="zh-CN" sz="1600" b="1" dirty="0">
              <a:latin typeface="微软雅黑" pitchFamily="34" charset="-122"/>
              <a:ea typeface="微软雅黑" pitchFamily="34" charset="-122"/>
            </a:endParaRPr>
          </a:p>
          <a:p>
            <a:r>
              <a:rPr lang="zh-CN" altLang="en-US" sz="1200" dirty="0">
                <a:latin typeface="微软雅黑" pitchFamily="34" charset="-122"/>
                <a:ea typeface="微软雅黑" pitchFamily="34" charset="-122"/>
              </a:rPr>
              <a:t>深化科技体制改革实施</a:t>
            </a:r>
            <a:r>
              <a:rPr lang="zh-CN" altLang="en-US" sz="1200" dirty="0" smtClean="0">
                <a:latin typeface="微软雅黑" pitchFamily="34" charset="-122"/>
                <a:ea typeface="微软雅黑" pitchFamily="34" charset="-122"/>
              </a:rPr>
              <a:t>方案</a:t>
            </a:r>
            <a:endParaRPr lang="en-US" altLang="zh-CN" sz="1200" dirty="0">
              <a:latin typeface="微软雅黑" pitchFamily="34" charset="-122"/>
              <a:ea typeface="微软雅黑" pitchFamily="34" charset="-122"/>
            </a:endParaRPr>
          </a:p>
        </p:txBody>
      </p:sp>
      <p:cxnSp>
        <p:nvCxnSpPr>
          <p:cNvPr id="30" name="直接连接符 29"/>
          <p:cNvCxnSpPr/>
          <p:nvPr/>
        </p:nvCxnSpPr>
        <p:spPr>
          <a:xfrm flipH="1">
            <a:off x="5302251" y="5140962"/>
            <a:ext cx="803274" cy="1587"/>
          </a:xfrm>
          <a:prstGeom prst="line">
            <a:avLst/>
          </a:prstGeom>
          <a:noFill/>
          <a:ln w="6350" cap="flat" cmpd="sng" algn="ctr">
            <a:solidFill>
              <a:srgbClr val="222222"/>
            </a:solidFill>
            <a:prstDash val="solid"/>
            <a:miter lim="800000"/>
            <a:tailEnd type="oval"/>
          </a:ln>
          <a:effectLst/>
        </p:spPr>
      </p:cxnSp>
      <p:sp>
        <p:nvSpPr>
          <p:cNvPr id="6" name="TextBox 5"/>
          <p:cNvSpPr txBox="1"/>
          <p:nvPr/>
        </p:nvSpPr>
        <p:spPr>
          <a:xfrm>
            <a:off x="6429388" y="5000636"/>
            <a:ext cx="2490539" cy="707886"/>
          </a:xfrm>
          <a:prstGeom prst="rect">
            <a:avLst/>
          </a:prstGeom>
          <a:noFill/>
        </p:spPr>
        <p:txBody>
          <a:bodyPr wrap="square" rtlCol="0">
            <a:spAutoFit/>
          </a:bodyPr>
          <a:lstStyle/>
          <a:p>
            <a:r>
              <a:rPr lang="zh-CN" altLang="en-US" sz="1600" b="1" dirty="0">
                <a:solidFill>
                  <a:srgbClr val="222222"/>
                </a:solidFill>
                <a:latin typeface="微软雅黑" panose="020B0503020204020204" pitchFamily="34" charset="-122"/>
                <a:ea typeface="微软雅黑" panose="020B0503020204020204" pitchFamily="34" charset="-122"/>
              </a:rPr>
              <a:t>中</a:t>
            </a:r>
            <a:r>
              <a:rPr lang="zh-CN" altLang="en-US" sz="1600" b="1" dirty="0" smtClean="0">
                <a:solidFill>
                  <a:srgbClr val="222222"/>
                </a:solidFill>
                <a:latin typeface="微软雅黑" panose="020B0503020204020204" pitchFamily="34" charset="-122"/>
                <a:ea typeface="微软雅黑" panose="020B0503020204020204" pitchFamily="34" charset="-122"/>
              </a:rPr>
              <a:t>办发</a:t>
            </a:r>
            <a:r>
              <a:rPr lang="en-US" altLang="zh-CN" sz="1600" b="1" dirty="0" smtClean="0">
                <a:solidFill>
                  <a:srgbClr val="222222"/>
                </a:solidFill>
                <a:latin typeface="微软雅黑" panose="020B0503020204020204" pitchFamily="34" charset="-122"/>
                <a:ea typeface="微软雅黑" panose="020B0503020204020204" pitchFamily="34" charset="-122"/>
              </a:rPr>
              <a:t>【2016】50</a:t>
            </a:r>
            <a:r>
              <a:rPr lang="zh-CN" altLang="en-US" sz="1600" b="1" dirty="0" smtClean="0">
                <a:solidFill>
                  <a:srgbClr val="222222"/>
                </a:solidFill>
                <a:latin typeface="微软雅黑" panose="020B0503020204020204" pitchFamily="34" charset="-122"/>
                <a:ea typeface="微软雅黑" panose="020B0503020204020204" pitchFamily="34" charset="-122"/>
              </a:rPr>
              <a:t>号</a:t>
            </a:r>
            <a:endParaRPr lang="en-US" altLang="zh-CN" sz="1600" b="1" dirty="0" smtClean="0">
              <a:solidFill>
                <a:srgbClr val="222222"/>
              </a:solidFill>
              <a:latin typeface="微软雅黑" panose="020B0503020204020204" pitchFamily="34" charset="-122"/>
              <a:ea typeface="微软雅黑" panose="020B0503020204020204" pitchFamily="34" charset="-122"/>
            </a:endParaRPr>
          </a:p>
          <a:p>
            <a:r>
              <a:rPr lang="zh-CN" altLang="zh-CN" sz="1200" dirty="0">
                <a:latin typeface="微软雅黑" panose="020B0503020204020204" pitchFamily="34" charset="-122"/>
                <a:ea typeface="微软雅黑" panose="020B0503020204020204" pitchFamily="34" charset="-122"/>
              </a:rPr>
              <a:t>进一步完善中央财政科研项目资金管理</a:t>
            </a:r>
            <a:endParaRPr lang="zh-CN" altLang="en-US" sz="1200" dirty="0">
              <a:latin typeface="微软雅黑" panose="020B0503020204020204" pitchFamily="34" charset="-122"/>
              <a:ea typeface="微软雅黑" panose="020B0503020204020204" pitchFamily="34" charset="-122"/>
            </a:endParaRPr>
          </a:p>
        </p:txBody>
      </p:sp>
      <p:sp>
        <p:nvSpPr>
          <p:cNvPr id="7" name="TextBox 6"/>
          <p:cNvSpPr txBox="1"/>
          <p:nvPr/>
        </p:nvSpPr>
        <p:spPr>
          <a:xfrm>
            <a:off x="406400" y="5407243"/>
            <a:ext cx="2462212" cy="1015663"/>
          </a:xfrm>
          <a:prstGeom prst="rect">
            <a:avLst/>
          </a:prstGeom>
          <a:noFill/>
        </p:spPr>
        <p:txBody>
          <a:bodyPr wrap="square" rtlCol="0">
            <a:spAutoFit/>
          </a:bodyPr>
          <a:lstStyle/>
          <a:p>
            <a:pPr>
              <a:lnSpc>
                <a:spcPct val="150000"/>
              </a:lnSpc>
            </a:pPr>
            <a:r>
              <a:rPr lang="zh-CN" altLang="en-US" sz="1600" b="1" dirty="0">
                <a:latin typeface="微软雅黑" pitchFamily="34" charset="-122"/>
                <a:ea typeface="微软雅黑" pitchFamily="34" charset="-122"/>
              </a:rPr>
              <a:t>国发</a:t>
            </a:r>
            <a:r>
              <a:rPr lang="en-US" altLang="zh-CN" sz="1600" b="1" dirty="0">
                <a:latin typeface="微软雅黑" pitchFamily="34" charset="-122"/>
                <a:ea typeface="微软雅黑" pitchFamily="34" charset="-122"/>
              </a:rPr>
              <a:t>【2016】16</a:t>
            </a:r>
            <a:r>
              <a:rPr lang="zh-CN" altLang="en-US" sz="1600" b="1" dirty="0">
                <a:latin typeface="微软雅黑" pitchFamily="34" charset="-122"/>
                <a:ea typeface="微软雅黑" pitchFamily="34" charset="-122"/>
              </a:rPr>
              <a:t>号</a:t>
            </a:r>
            <a:endParaRPr lang="en-US" altLang="zh-CN" sz="1600" b="1" dirty="0">
              <a:latin typeface="微软雅黑" pitchFamily="34" charset="-122"/>
              <a:ea typeface="微软雅黑" pitchFamily="34" charset="-122"/>
            </a:endParaRPr>
          </a:p>
          <a:p>
            <a:pPr>
              <a:lnSpc>
                <a:spcPct val="150000"/>
              </a:lnSpc>
            </a:pPr>
            <a:r>
              <a:rPr lang="zh-CN" altLang="en-US" sz="1200" dirty="0">
                <a:latin typeface="微软雅黑" pitchFamily="34" charset="-122"/>
                <a:ea typeface="微软雅黑" pitchFamily="34" charset="-122"/>
              </a:rPr>
              <a:t>解决落实科技成果转化法的几个关键政策</a:t>
            </a:r>
            <a:r>
              <a:rPr lang="zh-CN" altLang="en-US" sz="1200" dirty="0" smtClean="0">
                <a:latin typeface="微软雅黑" pitchFamily="34" charset="-122"/>
                <a:ea typeface="微软雅黑" pitchFamily="34" charset="-122"/>
              </a:rPr>
              <a:t>问题</a:t>
            </a:r>
            <a:endParaRPr lang="zh-CN" altLang="zh-CN" sz="12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Line 3"/>
          <p:cNvSpPr>
            <a:spLocks noChangeShapeType="1"/>
          </p:cNvSpPr>
          <p:nvPr/>
        </p:nvSpPr>
        <p:spPr bwMode="auto">
          <a:xfrm flipV="1">
            <a:off x="0" y="1054100"/>
            <a:ext cx="9144000" cy="14288"/>
          </a:xfrm>
          <a:prstGeom prst="line">
            <a:avLst/>
          </a:prstGeom>
          <a:noFill/>
          <a:ln w="38100">
            <a:solidFill>
              <a:srgbClr val="FF0000"/>
            </a:solidFill>
            <a:round/>
            <a:headEnd/>
            <a:tailEnd/>
          </a:ln>
          <a:effectLst>
            <a:prstShdw prst="shdw13" dist="53882" dir="13500000">
              <a:schemeClr val="bg2">
                <a:alpha val="50000"/>
              </a:schemeClr>
            </a:prstShdw>
          </a:effectLst>
        </p:spPr>
        <p:txBody>
          <a:bodyPr/>
          <a:lstStyle/>
          <a:p>
            <a:endParaRPr lang="zh-CN" altLang="en-US"/>
          </a:p>
        </p:txBody>
      </p:sp>
      <p:sp>
        <p:nvSpPr>
          <p:cNvPr id="17412" name="标题 1"/>
          <p:cNvSpPr>
            <a:spLocks/>
          </p:cNvSpPr>
          <p:nvPr/>
        </p:nvSpPr>
        <p:spPr bwMode="auto">
          <a:xfrm>
            <a:off x="391259" y="1674813"/>
            <a:ext cx="8050823" cy="630237"/>
          </a:xfrm>
          <a:prstGeom prst="rect">
            <a:avLst/>
          </a:prstGeom>
          <a:noFill/>
          <a:ln w="9525">
            <a:noFill/>
            <a:miter lim="800000"/>
            <a:headEnd/>
            <a:tailEnd/>
          </a:ln>
        </p:spPr>
        <p:txBody>
          <a:bodyPr anchor="ctr"/>
          <a:lstStyle/>
          <a:p>
            <a:pPr eaLnBrk="1" hangingPunct="1">
              <a:spcBef>
                <a:spcPct val="0"/>
              </a:spcBef>
            </a:pPr>
            <a:r>
              <a:rPr lang="zh-CN" altLang="en-US" sz="3200" b="1" dirty="0" smtClean="0">
                <a:solidFill>
                  <a:schemeClr val="tx2"/>
                </a:solidFill>
                <a:latin typeface="微软雅黑" pitchFamily="34" charset="-122"/>
                <a:ea typeface="微软雅黑" pitchFamily="34" charset="-122"/>
              </a:rPr>
              <a:t>改进</a:t>
            </a:r>
            <a:r>
              <a:rPr lang="zh-CN" altLang="en-US" sz="3200" b="1" dirty="0">
                <a:solidFill>
                  <a:schemeClr val="tx2"/>
                </a:solidFill>
                <a:latin typeface="微软雅黑" pitchFamily="34" charset="-122"/>
                <a:ea typeface="微软雅黑" pitchFamily="34" charset="-122"/>
              </a:rPr>
              <a:t>科研项目资金管理</a:t>
            </a:r>
          </a:p>
        </p:txBody>
      </p:sp>
      <p:grpSp>
        <p:nvGrpSpPr>
          <p:cNvPr id="2" name="Group 4"/>
          <p:cNvGrpSpPr>
            <a:grpSpLocks/>
          </p:cNvGrpSpPr>
          <p:nvPr/>
        </p:nvGrpSpPr>
        <p:grpSpPr bwMode="auto">
          <a:xfrm>
            <a:off x="323850" y="2495551"/>
            <a:ext cx="8280888" cy="3421063"/>
            <a:chOff x="0" y="0"/>
            <a:chExt cx="8280920" cy="3420380"/>
          </a:xfrm>
        </p:grpSpPr>
        <p:grpSp>
          <p:nvGrpSpPr>
            <p:cNvPr id="3" name="Group 5"/>
            <p:cNvGrpSpPr>
              <a:grpSpLocks/>
            </p:cNvGrpSpPr>
            <p:nvPr/>
          </p:nvGrpSpPr>
          <p:grpSpPr bwMode="auto">
            <a:xfrm>
              <a:off x="3291400" y="892280"/>
              <a:ext cx="1688592" cy="1688592"/>
              <a:chOff x="0" y="0"/>
              <a:chExt cx="1688592" cy="1688592"/>
            </a:xfrm>
          </p:grpSpPr>
          <p:pic>
            <p:nvPicPr>
              <p:cNvPr id="17433" name="椭圆 5"/>
              <p:cNvPicPr>
                <a:picLocks noChangeArrowheads="1"/>
              </p:cNvPicPr>
              <p:nvPr/>
            </p:nvPicPr>
            <p:blipFill>
              <a:blip r:embed="rId2" cstate="print"/>
              <a:srcRect/>
              <a:stretch>
                <a:fillRect/>
              </a:stretch>
            </p:blipFill>
            <p:spPr bwMode="auto">
              <a:xfrm>
                <a:off x="0" y="0"/>
                <a:ext cx="1688592" cy="1688592"/>
              </a:xfrm>
              <a:prstGeom prst="rect">
                <a:avLst/>
              </a:prstGeom>
              <a:noFill/>
              <a:ln w="9525">
                <a:noFill/>
                <a:miter lim="800000"/>
                <a:headEnd/>
                <a:tailEnd/>
              </a:ln>
            </p:spPr>
          </p:pic>
          <p:sp>
            <p:nvSpPr>
              <p:cNvPr id="17434" name="Text Box 6"/>
              <p:cNvSpPr txBox="1">
                <a:spLocks noChangeArrowheads="1"/>
              </p:cNvSpPr>
              <p:nvPr/>
            </p:nvSpPr>
            <p:spPr bwMode="auto">
              <a:xfrm>
                <a:off x="263668" y="261656"/>
                <a:ext cx="1170968" cy="1171100"/>
              </a:xfrm>
              <a:prstGeom prst="rect">
                <a:avLst/>
              </a:prstGeom>
              <a:noFill/>
              <a:ln w="9525">
                <a:noFill/>
                <a:miter lim="800000"/>
                <a:headEnd/>
                <a:tailEnd/>
              </a:ln>
            </p:spPr>
            <p:txBody>
              <a:bodyPr anchor="ctr"/>
              <a:lstStyle/>
              <a:p>
                <a:pPr algn="ctr"/>
                <a:r>
                  <a:rPr lang="zh-CN" altLang="en-US" sz="3600" b="1">
                    <a:solidFill>
                      <a:srgbClr val="FFFFFF"/>
                    </a:solidFill>
                    <a:latin typeface="微软雅黑" pitchFamily="34" charset="-122"/>
                    <a:ea typeface="微软雅黑" pitchFamily="34" charset="-122"/>
                  </a:rPr>
                  <a:t>资金管理</a:t>
                </a:r>
                <a:endParaRPr lang="zh-CN" altLang="en-US" sz="3200" b="1">
                  <a:solidFill>
                    <a:srgbClr val="FFFFFF"/>
                  </a:solidFill>
                  <a:latin typeface="微软雅黑" pitchFamily="34" charset="-122"/>
                  <a:ea typeface="微软雅黑" pitchFamily="34" charset="-122"/>
                </a:endParaRPr>
              </a:p>
            </p:txBody>
          </p:sp>
        </p:grpSp>
        <p:sp>
          <p:nvSpPr>
            <p:cNvPr id="58376" name="矩形 9"/>
            <p:cNvSpPr>
              <a:spLocks noChangeArrowheads="1"/>
            </p:cNvSpPr>
            <p:nvPr/>
          </p:nvSpPr>
          <p:spPr bwMode="auto">
            <a:xfrm>
              <a:off x="0" y="0"/>
              <a:ext cx="2520471" cy="863428"/>
            </a:xfrm>
            <a:prstGeom prst="rect">
              <a:avLst/>
            </a:prstGeom>
            <a:solidFill>
              <a:srgbClr val="0070C0"/>
            </a:solidFill>
            <a:ln w="9525">
              <a:noFill/>
              <a:miter lim="800000"/>
              <a:headEnd/>
              <a:tailEnd/>
            </a:ln>
          </p:spPr>
          <p:txBody>
            <a:bodyPr anchor="ctr"/>
            <a:lstStyle/>
            <a:p>
              <a:pPr algn="ctr">
                <a:defRPr/>
              </a:pPr>
              <a:r>
                <a:rPr lang="zh-CN" altLang="en-US" dirty="0">
                  <a:solidFill>
                    <a:srgbClr val="FFFFFF"/>
                  </a:solidFill>
                  <a:latin typeface="微软雅黑" pitchFamily="34" charset="-122"/>
                  <a:ea typeface="微软雅黑" pitchFamily="34" charset="-122"/>
                </a:rPr>
                <a:t>进一步完善预算编制和评估评审</a:t>
              </a:r>
            </a:p>
          </p:txBody>
        </p:sp>
        <p:sp>
          <p:nvSpPr>
            <p:cNvPr id="17416" name="矩形 24"/>
            <p:cNvSpPr>
              <a:spLocks noChangeArrowheads="1"/>
            </p:cNvSpPr>
            <p:nvPr/>
          </p:nvSpPr>
          <p:spPr bwMode="auto">
            <a:xfrm>
              <a:off x="0" y="1311910"/>
              <a:ext cx="2520280" cy="864096"/>
            </a:xfrm>
            <a:prstGeom prst="rect">
              <a:avLst/>
            </a:prstGeom>
            <a:solidFill>
              <a:schemeClr val="accent2"/>
            </a:solidFill>
            <a:ln w="9525">
              <a:noFill/>
              <a:miter lim="800000"/>
              <a:headEnd/>
              <a:tailEnd/>
            </a:ln>
          </p:spPr>
          <p:txBody>
            <a:bodyPr anchor="ctr"/>
            <a:lstStyle/>
            <a:p>
              <a:pPr algn="ctr"/>
              <a:r>
                <a:rPr lang="zh-CN" altLang="en-US">
                  <a:solidFill>
                    <a:srgbClr val="FFFFFF"/>
                  </a:solidFill>
                  <a:latin typeface="微软雅黑" pitchFamily="34" charset="-122"/>
                  <a:ea typeface="微软雅黑" pitchFamily="34" charset="-122"/>
                </a:rPr>
                <a:t>及时拨付</a:t>
              </a:r>
              <a:endParaRPr lang="en-US">
                <a:solidFill>
                  <a:srgbClr val="FFFFFF"/>
                </a:solidFill>
                <a:latin typeface="微软雅黑" pitchFamily="34" charset="-122"/>
                <a:ea typeface="微软雅黑" pitchFamily="34" charset="-122"/>
              </a:endParaRPr>
            </a:p>
            <a:p>
              <a:pPr algn="ctr"/>
              <a:r>
                <a:rPr lang="zh-CN" altLang="en-US">
                  <a:solidFill>
                    <a:srgbClr val="FFFFFF"/>
                  </a:solidFill>
                  <a:latin typeface="微软雅黑" pitchFamily="34" charset="-122"/>
                  <a:ea typeface="微软雅黑" pitchFamily="34" charset="-122"/>
                </a:rPr>
                <a:t>项目资金</a:t>
              </a:r>
            </a:p>
          </p:txBody>
        </p:sp>
        <p:sp>
          <p:nvSpPr>
            <p:cNvPr id="58378" name="矩形 26"/>
            <p:cNvSpPr>
              <a:spLocks noChangeArrowheads="1"/>
            </p:cNvSpPr>
            <p:nvPr/>
          </p:nvSpPr>
          <p:spPr bwMode="auto">
            <a:xfrm>
              <a:off x="0" y="2556952"/>
              <a:ext cx="2520471" cy="863428"/>
            </a:xfrm>
            <a:prstGeom prst="rect">
              <a:avLst/>
            </a:prstGeom>
            <a:solidFill>
              <a:srgbClr val="0070C0"/>
            </a:solidFill>
            <a:ln w="9525">
              <a:noFill/>
              <a:miter lim="800000"/>
              <a:headEnd/>
              <a:tailEnd/>
            </a:ln>
          </p:spPr>
          <p:txBody>
            <a:bodyPr anchor="ctr"/>
            <a:lstStyle/>
            <a:p>
              <a:pPr algn="ctr">
                <a:defRPr/>
              </a:pPr>
              <a:r>
                <a:rPr lang="zh-CN" altLang="en-US" dirty="0" smtClean="0">
                  <a:solidFill>
                    <a:srgbClr val="FFFFFF"/>
                  </a:solidFill>
                  <a:latin typeface="微软雅黑" pitchFamily="34" charset="-122"/>
                  <a:ea typeface="微软雅黑" pitchFamily="34" charset="-122"/>
                </a:rPr>
                <a:t>劳务费使用</a:t>
              </a:r>
              <a:endParaRPr lang="zh-CN" altLang="en-US" dirty="0">
                <a:solidFill>
                  <a:srgbClr val="FFFFFF"/>
                </a:solidFill>
                <a:latin typeface="微软雅黑" pitchFamily="34" charset="-122"/>
                <a:ea typeface="微软雅黑" pitchFamily="34" charset="-122"/>
              </a:endParaRPr>
            </a:p>
          </p:txBody>
        </p:sp>
        <p:sp>
          <p:nvSpPr>
            <p:cNvPr id="17418" name="矩形 27"/>
            <p:cNvSpPr>
              <a:spLocks noChangeArrowheads="1"/>
            </p:cNvSpPr>
            <p:nvPr/>
          </p:nvSpPr>
          <p:spPr bwMode="auto">
            <a:xfrm>
              <a:off x="5760640" y="0"/>
              <a:ext cx="2520280" cy="864096"/>
            </a:xfrm>
            <a:prstGeom prst="rect">
              <a:avLst/>
            </a:prstGeom>
            <a:solidFill>
              <a:schemeClr val="accent2"/>
            </a:solidFill>
            <a:ln w="9525">
              <a:noFill/>
              <a:miter lim="800000"/>
              <a:headEnd/>
              <a:tailEnd/>
            </a:ln>
          </p:spPr>
          <p:txBody>
            <a:bodyPr anchor="ctr"/>
            <a:lstStyle/>
            <a:p>
              <a:pPr algn="ctr"/>
              <a:r>
                <a:rPr lang="zh-CN" altLang="en-US">
                  <a:solidFill>
                    <a:srgbClr val="FFFFFF"/>
                  </a:solidFill>
                  <a:latin typeface="微软雅黑" pitchFamily="34" charset="-122"/>
                  <a:ea typeface="微软雅黑" pitchFamily="34" charset="-122"/>
                </a:rPr>
                <a:t>改进间接费用</a:t>
              </a:r>
              <a:endParaRPr lang="en-US">
                <a:solidFill>
                  <a:srgbClr val="FFFFFF"/>
                </a:solidFill>
                <a:latin typeface="微软雅黑" pitchFamily="34" charset="-122"/>
                <a:ea typeface="微软雅黑" pitchFamily="34" charset="-122"/>
              </a:endParaRPr>
            </a:p>
            <a:p>
              <a:pPr algn="ctr"/>
              <a:r>
                <a:rPr lang="zh-CN" altLang="en-US">
                  <a:solidFill>
                    <a:srgbClr val="FFFFFF"/>
                  </a:solidFill>
                  <a:latin typeface="微软雅黑" pitchFamily="34" charset="-122"/>
                  <a:ea typeface="微软雅黑" pitchFamily="34" charset="-122"/>
                </a:rPr>
                <a:t>（管理费）管理</a:t>
              </a:r>
            </a:p>
          </p:txBody>
        </p:sp>
        <p:sp>
          <p:nvSpPr>
            <p:cNvPr id="58380" name="矩形 28"/>
            <p:cNvSpPr>
              <a:spLocks noChangeArrowheads="1"/>
            </p:cNvSpPr>
            <p:nvPr/>
          </p:nvSpPr>
          <p:spPr bwMode="auto">
            <a:xfrm>
              <a:off x="5760449" y="1312601"/>
              <a:ext cx="2520471" cy="863428"/>
            </a:xfrm>
            <a:prstGeom prst="rect">
              <a:avLst/>
            </a:prstGeom>
            <a:solidFill>
              <a:srgbClr val="0070C0"/>
            </a:solidFill>
            <a:ln w="9525">
              <a:noFill/>
              <a:miter lim="800000"/>
              <a:headEnd/>
              <a:tailEnd/>
            </a:ln>
          </p:spPr>
          <p:txBody>
            <a:bodyPr anchor="ctr"/>
            <a:lstStyle/>
            <a:p>
              <a:pPr algn="ctr">
                <a:defRPr/>
              </a:pPr>
              <a:r>
                <a:rPr lang="zh-CN" altLang="en-US" dirty="0">
                  <a:solidFill>
                    <a:srgbClr val="FFFFFF"/>
                  </a:solidFill>
                  <a:latin typeface="微软雅黑" pitchFamily="34" charset="-122"/>
                  <a:ea typeface="微软雅黑" pitchFamily="34" charset="-122"/>
                </a:rPr>
                <a:t>改革结余经费</a:t>
              </a:r>
              <a:endParaRPr lang="en-US" dirty="0">
                <a:solidFill>
                  <a:srgbClr val="FFFFFF"/>
                </a:solidFill>
                <a:latin typeface="微软雅黑" pitchFamily="34" charset="-122"/>
                <a:ea typeface="微软雅黑" pitchFamily="34" charset="-122"/>
              </a:endParaRPr>
            </a:p>
            <a:p>
              <a:pPr algn="ctr">
                <a:defRPr/>
              </a:pPr>
              <a:r>
                <a:rPr lang="zh-CN" altLang="en-US" dirty="0">
                  <a:solidFill>
                    <a:srgbClr val="FFFFFF"/>
                  </a:solidFill>
                  <a:latin typeface="微软雅黑" pitchFamily="34" charset="-122"/>
                  <a:ea typeface="微软雅黑" pitchFamily="34" charset="-122"/>
                </a:rPr>
                <a:t>管理</a:t>
              </a:r>
            </a:p>
          </p:txBody>
        </p:sp>
        <p:sp>
          <p:nvSpPr>
            <p:cNvPr id="17420" name="矩形 29"/>
            <p:cNvSpPr>
              <a:spLocks noChangeArrowheads="1"/>
            </p:cNvSpPr>
            <p:nvPr/>
          </p:nvSpPr>
          <p:spPr bwMode="auto">
            <a:xfrm>
              <a:off x="5760640" y="2556284"/>
              <a:ext cx="2520280" cy="864096"/>
            </a:xfrm>
            <a:prstGeom prst="rect">
              <a:avLst/>
            </a:prstGeom>
            <a:solidFill>
              <a:schemeClr val="accent2"/>
            </a:solidFill>
            <a:ln w="9525">
              <a:noFill/>
              <a:miter lim="800000"/>
              <a:headEnd/>
              <a:tailEnd/>
            </a:ln>
          </p:spPr>
          <p:txBody>
            <a:bodyPr anchor="ctr"/>
            <a:lstStyle/>
            <a:p>
              <a:pPr algn="ctr"/>
              <a:r>
                <a:rPr lang="zh-CN" altLang="en-US">
                  <a:solidFill>
                    <a:srgbClr val="FFFFFF"/>
                  </a:solidFill>
                  <a:latin typeface="微软雅黑" pitchFamily="34" charset="-122"/>
                  <a:ea typeface="微软雅黑" pitchFamily="34" charset="-122"/>
                </a:rPr>
                <a:t>完善事业单位</a:t>
              </a:r>
              <a:endParaRPr lang="en-US">
                <a:solidFill>
                  <a:srgbClr val="FFFFFF"/>
                </a:solidFill>
                <a:latin typeface="微软雅黑" pitchFamily="34" charset="-122"/>
                <a:ea typeface="微软雅黑" pitchFamily="34" charset="-122"/>
              </a:endParaRPr>
            </a:p>
            <a:p>
              <a:pPr algn="ctr"/>
              <a:r>
                <a:rPr lang="zh-CN" altLang="en-US">
                  <a:solidFill>
                    <a:srgbClr val="FFFFFF"/>
                  </a:solidFill>
                  <a:latin typeface="微软雅黑" pitchFamily="34" charset="-122"/>
                  <a:ea typeface="微软雅黑" pitchFamily="34" charset="-122"/>
                </a:rPr>
                <a:t>预算管理</a:t>
              </a:r>
            </a:p>
          </p:txBody>
        </p:sp>
        <p:cxnSp>
          <p:nvCxnSpPr>
            <p:cNvPr id="17421" name="肘形连接符 14"/>
            <p:cNvCxnSpPr>
              <a:cxnSpLocks noChangeShapeType="1"/>
              <a:stCxn id="58376" idx="3"/>
            </p:cNvCxnSpPr>
            <p:nvPr/>
          </p:nvCxnSpPr>
          <p:spPr bwMode="auto">
            <a:xfrm>
              <a:off x="2520280" y="432048"/>
              <a:ext cx="1034788" cy="721889"/>
            </a:xfrm>
            <a:prstGeom prst="bentConnector2">
              <a:avLst/>
            </a:prstGeom>
            <a:noFill/>
            <a:ln w="28575">
              <a:solidFill>
                <a:srgbClr val="A6A6A6"/>
              </a:solidFill>
              <a:miter lim="800000"/>
              <a:headEnd/>
              <a:tailEnd/>
            </a:ln>
          </p:spPr>
        </p:cxnSp>
        <p:cxnSp>
          <p:nvCxnSpPr>
            <p:cNvPr id="17422" name="肘形连接符 30"/>
            <p:cNvCxnSpPr>
              <a:cxnSpLocks noChangeShapeType="1"/>
              <a:stCxn id="17416" idx="3"/>
            </p:cNvCxnSpPr>
            <p:nvPr/>
          </p:nvCxnSpPr>
          <p:spPr bwMode="auto">
            <a:xfrm flipV="1">
              <a:off x="2520280" y="1739486"/>
              <a:ext cx="792272" cy="4472"/>
            </a:xfrm>
            <a:prstGeom prst="bentConnector3">
              <a:avLst>
                <a:gd name="adj1" fmla="val 50000"/>
              </a:avLst>
            </a:prstGeom>
            <a:noFill/>
            <a:ln w="28575">
              <a:solidFill>
                <a:srgbClr val="A6A6A6"/>
              </a:solidFill>
              <a:miter lim="800000"/>
              <a:headEnd/>
              <a:tailEnd/>
            </a:ln>
          </p:spPr>
        </p:cxnSp>
        <p:cxnSp>
          <p:nvCxnSpPr>
            <p:cNvPr id="17423" name="肘形连接符 33"/>
            <p:cNvCxnSpPr>
              <a:cxnSpLocks noChangeShapeType="1"/>
              <a:stCxn id="58378" idx="3"/>
            </p:cNvCxnSpPr>
            <p:nvPr/>
          </p:nvCxnSpPr>
          <p:spPr bwMode="auto">
            <a:xfrm flipV="1">
              <a:off x="2520280" y="2358262"/>
              <a:ext cx="1034604" cy="630070"/>
            </a:xfrm>
            <a:prstGeom prst="bentConnector3">
              <a:avLst>
                <a:gd name="adj1" fmla="val 101810"/>
              </a:avLst>
            </a:prstGeom>
            <a:noFill/>
            <a:ln w="28575">
              <a:solidFill>
                <a:srgbClr val="A6A6A6"/>
              </a:solidFill>
              <a:miter lim="800000"/>
              <a:headEnd/>
              <a:tailEnd/>
            </a:ln>
          </p:spPr>
        </p:cxnSp>
        <p:cxnSp>
          <p:nvCxnSpPr>
            <p:cNvPr id="17424" name="肘形连接符 40"/>
            <p:cNvCxnSpPr>
              <a:cxnSpLocks noChangeShapeType="1"/>
            </p:cNvCxnSpPr>
            <p:nvPr/>
          </p:nvCxnSpPr>
          <p:spPr bwMode="auto">
            <a:xfrm>
              <a:off x="4968552" y="1739486"/>
              <a:ext cx="792088" cy="4472"/>
            </a:xfrm>
            <a:prstGeom prst="bentConnector3">
              <a:avLst>
                <a:gd name="adj1" fmla="val 50000"/>
              </a:avLst>
            </a:prstGeom>
            <a:noFill/>
            <a:ln w="28575">
              <a:solidFill>
                <a:srgbClr val="A6A6A6"/>
              </a:solidFill>
              <a:miter lim="800000"/>
              <a:headEnd/>
              <a:tailEnd/>
            </a:ln>
          </p:spPr>
        </p:cxnSp>
        <p:cxnSp>
          <p:nvCxnSpPr>
            <p:cNvPr id="17425" name="肘形连接符 43"/>
            <p:cNvCxnSpPr>
              <a:cxnSpLocks noChangeShapeType="1"/>
              <a:stCxn id="17418" idx="1"/>
            </p:cNvCxnSpPr>
            <p:nvPr/>
          </p:nvCxnSpPr>
          <p:spPr bwMode="auto">
            <a:xfrm rot="10800000" flipV="1">
              <a:off x="4726036" y="432047"/>
              <a:ext cx="1034604" cy="721889"/>
            </a:xfrm>
            <a:prstGeom prst="bentConnector2">
              <a:avLst/>
            </a:prstGeom>
            <a:noFill/>
            <a:ln w="28575">
              <a:solidFill>
                <a:srgbClr val="A6A6A6"/>
              </a:solidFill>
              <a:miter lim="800000"/>
              <a:headEnd/>
              <a:tailEnd/>
            </a:ln>
          </p:spPr>
        </p:cxnSp>
        <p:cxnSp>
          <p:nvCxnSpPr>
            <p:cNvPr id="17426" name="肘形连接符 46"/>
            <p:cNvCxnSpPr>
              <a:cxnSpLocks noChangeShapeType="1"/>
              <a:stCxn id="17420" idx="1"/>
            </p:cNvCxnSpPr>
            <p:nvPr/>
          </p:nvCxnSpPr>
          <p:spPr bwMode="auto">
            <a:xfrm rot="10800000">
              <a:off x="4726036" y="2325036"/>
              <a:ext cx="1034604" cy="663297"/>
            </a:xfrm>
            <a:prstGeom prst="bentConnector2">
              <a:avLst/>
            </a:prstGeom>
            <a:noFill/>
            <a:ln w="28575">
              <a:solidFill>
                <a:srgbClr val="A6A6A6"/>
              </a:solidFill>
              <a:miter lim="800000"/>
              <a:headEnd/>
              <a:tailEnd/>
            </a:ln>
          </p:spPr>
        </p:cxnSp>
        <p:sp>
          <p:nvSpPr>
            <p:cNvPr id="17427" name="椭圆 51"/>
            <p:cNvSpPr>
              <a:spLocks noChangeArrowheads="1"/>
            </p:cNvSpPr>
            <p:nvPr/>
          </p:nvSpPr>
          <p:spPr bwMode="auto">
            <a:xfrm>
              <a:off x="2736304" y="216024"/>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1</a:t>
              </a:r>
              <a:endParaRPr lang="zh-CN" altLang="en-US" b="1">
                <a:solidFill>
                  <a:srgbClr val="FFFFFF"/>
                </a:solidFill>
                <a:latin typeface="微软雅黑" pitchFamily="34" charset="-122"/>
                <a:ea typeface="微软雅黑" pitchFamily="34" charset="-122"/>
              </a:endParaRPr>
            </a:p>
          </p:txBody>
        </p:sp>
        <p:sp>
          <p:nvSpPr>
            <p:cNvPr id="17428" name="椭圆 52"/>
            <p:cNvSpPr>
              <a:spLocks noChangeArrowheads="1"/>
            </p:cNvSpPr>
            <p:nvPr/>
          </p:nvSpPr>
          <p:spPr bwMode="auto">
            <a:xfrm>
              <a:off x="2700300" y="1523462"/>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2</a:t>
              </a:r>
              <a:endParaRPr lang="zh-CN" altLang="en-US" b="1">
                <a:solidFill>
                  <a:srgbClr val="FFFFFF"/>
                </a:solidFill>
                <a:latin typeface="微软雅黑" pitchFamily="34" charset="-122"/>
                <a:ea typeface="微软雅黑" pitchFamily="34" charset="-122"/>
              </a:endParaRPr>
            </a:p>
          </p:txBody>
        </p:sp>
        <p:sp>
          <p:nvSpPr>
            <p:cNvPr id="17429" name="椭圆 53"/>
            <p:cNvSpPr>
              <a:spLocks noChangeArrowheads="1"/>
            </p:cNvSpPr>
            <p:nvPr/>
          </p:nvSpPr>
          <p:spPr bwMode="auto">
            <a:xfrm>
              <a:off x="2723986" y="2772308"/>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3</a:t>
              </a:r>
              <a:endParaRPr lang="zh-CN" altLang="en-US" b="1">
                <a:solidFill>
                  <a:srgbClr val="FFFFFF"/>
                </a:solidFill>
                <a:latin typeface="微软雅黑" pitchFamily="34" charset="-122"/>
                <a:ea typeface="微软雅黑" pitchFamily="34" charset="-122"/>
              </a:endParaRPr>
            </a:p>
          </p:txBody>
        </p:sp>
        <p:sp>
          <p:nvSpPr>
            <p:cNvPr id="17430" name="椭圆 54"/>
            <p:cNvSpPr>
              <a:spLocks noChangeArrowheads="1"/>
            </p:cNvSpPr>
            <p:nvPr/>
          </p:nvSpPr>
          <p:spPr bwMode="auto">
            <a:xfrm>
              <a:off x="5112568" y="216024"/>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4</a:t>
              </a:r>
              <a:endParaRPr lang="zh-CN" altLang="en-US" b="1">
                <a:solidFill>
                  <a:srgbClr val="FFFFFF"/>
                </a:solidFill>
                <a:latin typeface="微软雅黑" pitchFamily="34" charset="-122"/>
                <a:ea typeface="微软雅黑" pitchFamily="34" charset="-122"/>
              </a:endParaRPr>
            </a:p>
          </p:txBody>
        </p:sp>
        <p:sp>
          <p:nvSpPr>
            <p:cNvPr id="17431" name="椭圆 55"/>
            <p:cNvSpPr>
              <a:spLocks noChangeArrowheads="1"/>
            </p:cNvSpPr>
            <p:nvPr/>
          </p:nvSpPr>
          <p:spPr bwMode="auto">
            <a:xfrm>
              <a:off x="5112568" y="1509641"/>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5</a:t>
              </a:r>
              <a:endParaRPr lang="zh-CN" altLang="en-US" b="1">
                <a:solidFill>
                  <a:srgbClr val="FFFFFF"/>
                </a:solidFill>
                <a:latin typeface="微软雅黑" pitchFamily="34" charset="-122"/>
                <a:ea typeface="微软雅黑" pitchFamily="34" charset="-122"/>
              </a:endParaRPr>
            </a:p>
          </p:txBody>
        </p:sp>
        <p:sp>
          <p:nvSpPr>
            <p:cNvPr id="17432" name="椭圆 56"/>
            <p:cNvSpPr>
              <a:spLocks noChangeArrowheads="1"/>
            </p:cNvSpPr>
            <p:nvPr/>
          </p:nvSpPr>
          <p:spPr bwMode="auto">
            <a:xfrm>
              <a:off x="5112568" y="2772310"/>
              <a:ext cx="432048" cy="432048"/>
            </a:xfrm>
            <a:prstGeom prst="ellipse">
              <a:avLst/>
            </a:prstGeom>
            <a:solidFill>
              <a:srgbClr val="7F7F7F"/>
            </a:solidFill>
            <a:ln w="9525">
              <a:noFill/>
              <a:round/>
              <a:headEnd/>
              <a:tailEnd/>
            </a:ln>
          </p:spPr>
          <p:txBody>
            <a:bodyPr anchor="ctr"/>
            <a:lstStyle/>
            <a:p>
              <a:pPr algn="ctr"/>
              <a:r>
                <a:rPr lang="en-US" altLang="zh-CN" b="1">
                  <a:solidFill>
                    <a:srgbClr val="FFFFFF"/>
                  </a:solidFill>
                  <a:latin typeface="微软雅黑" pitchFamily="34" charset="-122"/>
                  <a:ea typeface="微软雅黑" pitchFamily="34" charset="-122"/>
                </a:rPr>
                <a:t>6</a:t>
              </a:r>
              <a:endParaRPr lang="zh-CN" altLang="en-US" b="1">
                <a:solidFill>
                  <a:srgbClr val="FFFFFF"/>
                </a:solidFill>
                <a:latin typeface="微软雅黑" pitchFamily="34" charset="-122"/>
                <a:ea typeface="微软雅黑" pitchFamily="34" charset="-122"/>
              </a:endParaRPr>
            </a:p>
          </p:txBody>
        </p:sp>
      </p:grpSp>
      <p:sp>
        <p:nvSpPr>
          <p:cNvPr id="27" name="标题 1"/>
          <p:cNvSpPr txBox="1">
            <a:spLocks/>
          </p:cNvSpPr>
          <p:nvPr/>
        </p:nvSpPr>
        <p:spPr>
          <a:xfrm>
            <a:off x="1000100" y="285728"/>
            <a:ext cx="7472362" cy="72548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3300" b="1" i="0" u="none" strike="noStrike" kern="1200" cap="none" spc="0" normalizeH="0" baseline="0" noProof="0" dirty="0" smtClean="0">
                <a:ln>
                  <a:solidFill>
                    <a:prstClr val="white"/>
                  </a:solidFill>
                </a:ln>
                <a:solidFill>
                  <a:srgbClr val="C00000"/>
                </a:solidFill>
                <a:effectLst>
                  <a:outerShdw blurRad="38100" dist="38100" dir="2700000" algn="tl">
                    <a:srgbClr val="000000">
                      <a:alpha val="43137"/>
                    </a:srgbClr>
                  </a:outerShdw>
                </a:effectLst>
                <a:uLnTx/>
                <a:uFillTx/>
                <a:latin typeface="方正小标宋简体" pitchFamily="65" charset="-122"/>
                <a:ea typeface="方正小标宋简体" pitchFamily="65" charset="-122"/>
                <a:cs typeface="+mj-cs"/>
              </a:rPr>
              <a:t>关于科研经费管理</a:t>
            </a:r>
            <a:endParaRPr kumimoji="0" lang="zh-CN" altLang="en-US" sz="3600" b="1" i="0" u="none" strike="noStrike" kern="1200" cap="none" spc="0" normalizeH="0" baseline="0" noProof="0" dirty="0" smtClean="0">
              <a:ln>
                <a:solidFill>
                  <a:schemeClr val="bg1"/>
                </a:solidFill>
              </a:ln>
              <a:solidFill>
                <a:srgbClr val="C00000"/>
              </a:solidFill>
              <a:effectLst>
                <a:outerShdw blurRad="38100" dist="38100" dir="2700000" algn="tl">
                  <a:srgbClr val="000000">
                    <a:alpha val="43137"/>
                  </a:srgbClr>
                </a:outerShdw>
              </a:effectLst>
              <a:uLnTx/>
              <a:uFillTx/>
              <a:latin typeface="方正小标宋简体" pitchFamily="65" charset="-122"/>
              <a:ea typeface="方正小标宋简体" pitchFamily="65" charset="-122"/>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785786" y="2214554"/>
            <a:ext cx="7929618" cy="3214710"/>
          </a:xfrm>
        </p:spPr>
        <p:txBody>
          <a:bodyPr>
            <a:normAutofit fontScale="92500" lnSpcReduction="20000"/>
          </a:bodyPr>
          <a:lstStyle/>
          <a:p>
            <a:r>
              <a:rPr lang="zh-CN" altLang="en-US" sz="2600" dirty="0" smtClean="0"/>
              <a:t>一、科研经费预算调整权下放给项目承担单位。</a:t>
            </a:r>
            <a:endParaRPr lang="en-US" altLang="zh-CN" sz="2600" dirty="0" smtClean="0"/>
          </a:p>
          <a:p>
            <a:r>
              <a:rPr lang="zh-CN" altLang="en-US" sz="2600" dirty="0" smtClean="0"/>
              <a:t>二、再次明确结余经费两年内由学校统筹用于科研</a:t>
            </a:r>
          </a:p>
          <a:p>
            <a:r>
              <a:rPr lang="zh-CN" altLang="en-US" sz="2600" dirty="0" smtClean="0"/>
              <a:t>三、教学科研人员出差管理制度制定权下放给高校。</a:t>
            </a:r>
            <a:endParaRPr lang="en-US" altLang="zh-CN" sz="2600" dirty="0" smtClean="0"/>
          </a:p>
          <a:p>
            <a:r>
              <a:rPr lang="zh-CN" altLang="en-US" sz="2600" dirty="0" smtClean="0"/>
              <a:t>四、学术会议管理制度制定权下放给高校</a:t>
            </a:r>
            <a:endParaRPr lang="en-US" altLang="zh-CN" sz="2600" dirty="0" smtClean="0"/>
          </a:p>
          <a:p>
            <a:r>
              <a:rPr lang="zh-CN" altLang="en-US" sz="2600" dirty="0" smtClean="0"/>
              <a:t>五、科研设备仪器采购权下放给高校</a:t>
            </a:r>
            <a:endParaRPr lang="en-US" altLang="zh-CN" sz="2600" dirty="0" smtClean="0"/>
          </a:p>
          <a:p>
            <a:r>
              <a:rPr lang="zh-CN" altLang="en-US" sz="2600" dirty="0" smtClean="0"/>
              <a:t>六、劳务费范围扩大、标准提高</a:t>
            </a:r>
            <a:endParaRPr lang="en-US" altLang="zh-CN" sz="2600" dirty="0" smtClean="0"/>
          </a:p>
          <a:p>
            <a:r>
              <a:rPr lang="zh-CN" altLang="en-US" sz="2600" dirty="0" smtClean="0"/>
              <a:t>七、间接费用标准提高，主要用于科研人员激励</a:t>
            </a:r>
            <a:endParaRPr lang="en-US" altLang="zh-CN" sz="2600" dirty="0" smtClean="0"/>
          </a:p>
          <a:p>
            <a:r>
              <a:rPr lang="zh-CN" altLang="en-US" sz="2600" dirty="0" smtClean="0"/>
              <a:t>八、基建项目自主权增加</a:t>
            </a:r>
            <a:endParaRPr lang="zh-CN" altLang="en-US" sz="22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4</a:t>
            </a:fld>
            <a:endParaRPr lang="zh-CN" altLang="en-US">
              <a:cs typeface="宋体" charset="-122"/>
            </a:endParaRPr>
          </a:p>
        </p:txBody>
      </p:sp>
      <p:sp>
        <p:nvSpPr>
          <p:cNvPr id="5" name="TextBox 4"/>
          <p:cNvSpPr txBox="1"/>
          <p:nvPr/>
        </p:nvSpPr>
        <p:spPr>
          <a:xfrm>
            <a:off x="1357290" y="1285860"/>
            <a:ext cx="6232796" cy="584775"/>
          </a:xfrm>
          <a:prstGeom prst="rect">
            <a:avLst/>
          </a:prstGeom>
          <a:noFill/>
        </p:spPr>
        <p:txBody>
          <a:bodyPr wrap="none" rtlCol="0">
            <a:spAutoFit/>
          </a:bodyPr>
          <a:lstStyle/>
          <a:p>
            <a:r>
              <a:rPr lang="zh-CN" altLang="en-US" sz="3200" b="1" dirty="0" smtClean="0">
                <a:solidFill>
                  <a:srgbClr val="FF0000"/>
                </a:solidFill>
              </a:rPr>
              <a:t>中办发</a:t>
            </a:r>
            <a:r>
              <a:rPr lang="en-US" altLang="zh-CN" sz="3200" b="1" dirty="0" smtClean="0">
                <a:solidFill>
                  <a:srgbClr val="FF0000"/>
                </a:solidFill>
              </a:rPr>
              <a:t>[2016]50</a:t>
            </a:r>
            <a:r>
              <a:rPr lang="zh-CN" altLang="en-US" sz="3200" b="1" dirty="0" smtClean="0">
                <a:solidFill>
                  <a:srgbClr val="FF0000"/>
                </a:solidFill>
              </a:rPr>
              <a:t>号文件八大利好：</a:t>
            </a:r>
            <a:endParaRPr lang="zh-CN" altLang="en-US" sz="3200" b="1" dirty="0">
              <a:solidFill>
                <a:srgbClr val="FF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714348" y="2500306"/>
            <a:ext cx="8143932" cy="2857520"/>
          </a:xfrm>
        </p:spPr>
        <p:txBody>
          <a:bodyPr>
            <a:normAutofit lnSpcReduction="10000"/>
          </a:bodyPr>
          <a:lstStyle/>
          <a:p>
            <a:r>
              <a:rPr lang="zh-CN" altLang="en-US" sz="2600" dirty="0" smtClean="0"/>
              <a:t>一、</a:t>
            </a:r>
            <a:r>
              <a:rPr lang="en-US" altLang="zh-CN" sz="2600" dirty="0" smtClean="0"/>
              <a:t>9</a:t>
            </a:r>
            <a:r>
              <a:rPr lang="zh-CN" altLang="en-US" sz="2600" dirty="0" smtClean="0"/>
              <a:t>月</a:t>
            </a:r>
            <a:r>
              <a:rPr lang="en-US" altLang="zh-CN" sz="2600" dirty="0" smtClean="0"/>
              <a:t>1</a:t>
            </a:r>
            <a:r>
              <a:rPr lang="zh-CN" altLang="en-US" sz="2600" dirty="0" smtClean="0"/>
              <a:t>日前修改完善教学科研人员出差管理办法。</a:t>
            </a:r>
          </a:p>
          <a:p>
            <a:r>
              <a:rPr lang="zh-CN" altLang="en-US" sz="2600" dirty="0" smtClean="0"/>
              <a:t>二、</a:t>
            </a:r>
            <a:r>
              <a:rPr lang="en-US" altLang="zh-CN" sz="2600" dirty="0" smtClean="0"/>
              <a:t>9</a:t>
            </a:r>
            <a:r>
              <a:rPr lang="zh-CN" altLang="en-US" sz="2600" dirty="0" smtClean="0"/>
              <a:t>月</a:t>
            </a:r>
            <a:r>
              <a:rPr lang="en-US" altLang="zh-CN" sz="2600" dirty="0" smtClean="0"/>
              <a:t>1</a:t>
            </a:r>
            <a:r>
              <a:rPr lang="zh-CN" altLang="en-US" sz="2600" dirty="0" smtClean="0"/>
              <a:t>日前制定学术会议管理办法。</a:t>
            </a:r>
            <a:endParaRPr lang="en-US" altLang="zh-CN" sz="2600" dirty="0" smtClean="0"/>
          </a:p>
          <a:p>
            <a:r>
              <a:rPr lang="zh-CN" altLang="en-US" sz="2600" dirty="0" smtClean="0"/>
              <a:t>三、年底前制定科研设备仪器采购管理规定。</a:t>
            </a:r>
            <a:endParaRPr lang="en-US" altLang="zh-CN" sz="2600" dirty="0" smtClean="0"/>
          </a:p>
          <a:p>
            <a:r>
              <a:rPr lang="zh-CN" altLang="en-US" sz="2600" dirty="0" smtClean="0"/>
              <a:t>四、年底前制定劳务费使用管理规定。</a:t>
            </a:r>
            <a:endParaRPr lang="en-US" altLang="zh-CN" sz="2600" dirty="0" smtClean="0"/>
          </a:p>
          <a:p>
            <a:r>
              <a:rPr lang="zh-CN" altLang="en-US" sz="2600" dirty="0" smtClean="0"/>
              <a:t>五、年底前制定间接费使用管理规定。</a:t>
            </a:r>
            <a:endParaRPr lang="en-US" altLang="zh-CN" sz="2600" dirty="0" smtClean="0"/>
          </a:p>
          <a:p>
            <a:r>
              <a:rPr lang="zh-CN" altLang="en-US" sz="2600" dirty="0" smtClean="0"/>
              <a:t>六、年底前制定结余经费使用管理规定。</a:t>
            </a:r>
            <a:endParaRPr lang="en-US" altLang="zh-CN" sz="26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5</a:t>
            </a:fld>
            <a:endParaRPr lang="zh-CN" altLang="en-US">
              <a:cs typeface="宋体" charset="-122"/>
            </a:endParaRPr>
          </a:p>
        </p:txBody>
      </p:sp>
      <p:sp>
        <p:nvSpPr>
          <p:cNvPr id="5" name="TextBox 4"/>
          <p:cNvSpPr txBox="1"/>
          <p:nvPr/>
        </p:nvSpPr>
        <p:spPr>
          <a:xfrm>
            <a:off x="1857356" y="1428736"/>
            <a:ext cx="4304383" cy="584775"/>
          </a:xfrm>
          <a:prstGeom prst="rect">
            <a:avLst/>
          </a:prstGeom>
          <a:noFill/>
        </p:spPr>
        <p:txBody>
          <a:bodyPr wrap="none" rtlCol="0">
            <a:spAutoFit/>
          </a:bodyPr>
          <a:lstStyle/>
          <a:p>
            <a:r>
              <a:rPr lang="zh-CN" altLang="en-US" sz="3200" b="1" dirty="0" smtClean="0">
                <a:solidFill>
                  <a:srgbClr val="FF0000"/>
                </a:solidFill>
              </a:rPr>
              <a:t>今年下半年非常关键：</a:t>
            </a:r>
            <a:endParaRPr lang="zh-CN" altLang="en-US" sz="3200" b="1" dirty="0">
              <a:solidFill>
                <a:srgbClr val="FF0000"/>
              </a:solidFill>
            </a:endParaRPr>
          </a:p>
        </p:txBody>
      </p:sp>
    </p:spTree>
    <p:extLst>
      <p:ext uri="{BB962C8B-B14F-4D97-AF65-F5344CB8AC3E}">
        <p14:creationId xmlns="" xmlns:p14="http://schemas.microsoft.com/office/powerpoint/2010/main" val="5095113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2339752" y="2348880"/>
            <a:ext cx="4442836" cy="1720782"/>
          </a:xfrm>
        </p:spPr>
        <p:txBody>
          <a:bodyPr>
            <a:normAutofit/>
          </a:bodyPr>
          <a:lstStyle/>
          <a:p>
            <a:r>
              <a:rPr lang="zh-CN" altLang="en-US" sz="2600" dirty="0" smtClean="0"/>
              <a:t>一、劳务费使用管理</a:t>
            </a:r>
            <a:endParaRPr lang="en-US" altLang="zh-CN" sz="2600" dirty="0" smtClean="0"/>
          </a:p>
          <a:p>
            <a:r>
              <a:rPr lang="zh-CN" altLang="en-US" sz="2600" dirty="0" smtClean="0"/>
              <a:t>二、间接费使用管理</a:t>
            </a:r>
            <a:endParaRPr lang="en-US" altLang="zh-CN" sz="2600" dirty="0" smtClean="0"/>
          </a:p>
          <a:p>
            <a:r>
              <a:rPr lang="zh-CN" altLang="en-US" sz="2600" dirty="0" smtClean="0"/>
              <a:t>三、结余经费使用管理</a:t>
            </a:r>
            <a:endParaRPr lang="en-US" altLang="zh-CN" sz="26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6</a:t>
            </a:fld>
            <a:endParaRPr lang="zh-CN" altLang="en-US">
              <a:cs typeface="宋体" charset="-122"/>
            </a:endParaRPr>
          </a:p>
        </p:txBody>
      </p:sp>
      <p:sp>
        <p:nvSpPr>
          <p:cNvPr id="5" name="TextBox 4"/>
          <p:cNvSpPr txBox="1"/>
          <p:nvPr/>
        </p:nvSpPr>
        <p:spPr>
          <a:xfrm>
            <a:off x="1652901" y="1428735"/>
            <a:ext cx="5952270" cy="584775"/>
          </a:xfrm>
          <a:prstGeom prst="rect">
            <a:avLst/>
          </a:prstGeom>
          <a:noFill/>
        </p:spPr>
        <p:txBody>
          <a:bodyPr wrap="none" rtlCol="0">
            <a:spAutoFit/>
          </a:bodyPr>
          <a:lstStyle/>
          <a:p>
            <a:r>
              <a:rPr lang="zh-CN" altLang="en-US" sz="3200" b="1" dirty="0" smtClean="0">
                <a:solidFill>
                  <a:srgbClr val="FF0000"/>
                </a:solidFill>
              </a:rPr>
              <a:t>重点提醒大家认真考虑三件事：</a:t>
            </a:r>
            <a:endParaRPr lang="zh-CN" altLang="en-US" sz="3200" b="1" dirty="0">
              <a:solidFill>
                <a:srgbClr val="FF0000"/>
              </a:solidFill>
            </a:endParaRPr>
          </a:p>
        </p:txBody>
      </p:sp>
      <p:sp>
        <p:nvSpPr>
          <p:cNvPr id="2" name="TextBox 1"/>
          <p:cNvSpPr txBox="1"/>
          <p:nvPr/>
        </p:nvSpPr>
        <p:spPr>
          <a:xfrm>
            <a:off x="1843658" y="4509120"/>
            <a:ext cx="5570756" cy="954107"/>
          </a:xfrm>
          <a:prstGeom prst="rect">
            <a:avLst/>
          </a:prstGeom>
          <a:noFill/>
        </p:spPr>
        <p:txBody>
          <a:bodyPr wrap="none" rtlCol="0">
            <a:spAutoFit/>
          </a:bodyPr>
          <a:lstStyle/>
          <a:p>
            <a:r>
              <a:rPr lang="zh-CN" altLang="en-US" sz="2800" dirty="0" smtClean="0"/>
              <a:t>向前看：清楚历史成因和利弊</a:t>
            </a:r>
            <a:endParaRPr lang="en-US" altLang="zh-CN" sz="2800" dirty="0" smtClean="0"/>
          </a:p>
          <a:p>
            <a:r>
              <a:rPr lang="zh-CN" altLang="en-US" sz="2800" dirty="0" smtClean="0"/>
              <a:t>向后看：和将来要实现的制度接轨</a:t>
            </a:r>
            <a:endParaRPr lang="zh-CN" altLang="en-US" sz="28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ppt_w</p:attrName>
                                        </p:attrNameLst>
                                      </p:cBhvr>
                                      <p:tavLst>
                                        <p:tav tm="0">
                                          <p:val>
                                            <p:fltVal val="0"/>
                                          </p:val>
                                        </p:tav>
                                        <p:tav tm="100000">
                                          <p:val>
                                            <p:strVal val="#ppt_w"/>
                                          </p:val>
                                        </p:tav>
                                      </p:tavLst>
                                    </p:anim>
                                    <p:anim calcmode="lin" valueType="num">
                                      <p:cBhvr>
                                        <p:cTn id="8" dur="1000" fill="hold"/>
                                        <p:tgtEl>
                                          <p:spTgt spid="26627"/>
                                        </p:tgtEl>
                                        <p:attrNameLst>
                                          <p:attrName>ppt_h</p:attrName>
                                        </p:attrNameLst>
                                      </p:cBhvr>
                                      <p:tavLst>
                                        <p:tav tm="0">
                                          <p:val>
                                            <p:fltVal val="0"/>
                                          </p:val>
                                        </p:tav>
                                        <p:tav tm="100000">
                                          <p:val>
                                            <p:strVal val="#ppt_h"/>
                                          </p:val>
                                        </p:tav>
                                      </p:tavLst>
                                    </p:anim>
                                    <p:anim calcmode="lin" valueType="num">
                                      <p:cBhvr>
                                        <p:cTn id="9" dur="1000" fill="hold"/>
                                        <p:tgtEl>
                                          <p:spTgt spid="26627"/>
                                        </p:tgtEl>
                                        <p:attrNameLst>
                                          <p:attrName>style.rotation</p:attrName>
                                        </p:attrNameLst>
                                      </p:cBhvr>
                                      <p:tavLst>
                                        <p:tav tm="0">
                                          <p:val>
                                            <p:fltVal val="90"/>
                                          </p:val>
                                        </p:tav>
                                        <p:tav tm="100000">
                                          <p:val>
                                            <p:fltVal val="0"/>
                                          </p:val>
                                        </p:tav>
                                      </p:tavLst>
                                    </p:anim>
                                    <p:animEffect transition="in" filter="fade">
                                      <p:cBhvr>
                                        <p:cTn id="10" dur="10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1"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1452722" y="2420888"/>
            <a:ext cx="5999598" cy="2088232"/>
          </a:xfrm>
        </p:spPr>
        <p:txBody>
          <a:bodyPr>
            <a:normAutofit fontScale="77500" lnSpcReduction="20000"/>
          </a:bodyPr>
          <a:lstStyle/>
          <a:p>
            <a:r>
              <a:rPr lang="zh-CN" altLang="en-US" sz="2600" dirty="0" smtClean="0"/>
              <a:t>建立利用科研经费聘请全职或兼职科研人员的管理规定。</a:t>
            </a:r>
            <a:endParaRPr lang="en-US" altLang="zh-CN" sz="2600" dirty="0" smtClean="0"/>
          </a:p>
          <a:p>
            <a:r>
              <a:rPr lang="zh-CN" altLang="en-US" sz="2600" dirty="0" smtClean="0"/>
              <a:t>明确聘用程序、聘用对象、薪酬标准和绩效奖励办法。</a:t>
            </a:r>
            <a:endParaRPr lang="en-US" altLang="zh-CN" sz="2600" dirty="0" smtClean="0"/>
          </a:p>
          <a:p>
            <a:r>
              <a:rPr lang="zh-CN" altLang="en-US" sz="2600" dirty="0" smtClean="0"/>
              <a:t>对聘用人员建立工资专户，项目组划拨，学校发放。</a:t>
            </a:r>
            <a:endParaRPr lang="en-US" altLang="zh-CN" sz="2600" dirty="0" smtClean="0"/>
          </a:p>
          <a:p>
            <a:r>
              <a:rPr lang="zh-CN" altLang="en-US" sz="2600" dirty="0" smtClean="0"/>
              <a:t>对研究生的津贴发放也就建立同样的制度。</a:t>
            </a:r>
            <a:endParaRPr lang="en-US" altLang="zh-CN" sz="2600" dirty="0" smtClean="0"/>
          </a:p>
          <a:p>
            <a:endParaRPr lang="en-US" altLang="zh-CN" sz="26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7</a:t>
            </a:fld>
            <a:endParaRPr lang="zh-CN" altLang="en-US">
              <a:cs typeface="宋体" charset="-122"/>
            </a:endParaRPr>
          </a:p>
        </p:txBody>
      </p:sp>
      <p:sp>
        <p:nvSpPr>
          <p:cNvPr id="5" name="TextBox 4"/>
          <p:cNvSpPr txBox="1"/>
          <p:nvPr/>
        </p:nvSpPr>
        <p:spPr>
          <a:xfrm>
            <a:off x="1115616" y="1268760"/>
            <a:ext cx="7128792" cy="954107"/>
          </a:xfrm>
          <a:prstGeom prst="rect">
            <a:avLst/>
          </a:prstGeom>
          <a:noFill/>
        </p:spPr>
        <p:txBody>
          <a:bodyPr wrap="square" rtlCol="0">
            <a:spAutoFit/>
          </a:bodyPr>
          <a:lstStyle/>
          <a:p>
            <a:r>
              <a:rPr lang="zh-CN" altLang="en-US" sz="2800" b="1" dirty="0" smtClean="0">
                <a:solidFill>
                  <a:srgbClr val="FF0000"/>
                </a:solidFill>
              </a:rPr>
              <a:t>科研经费中的劳务费应该成为相对稳定的专职科研队伍薪酬的基本来源。</a:t>
            </a:r>
            <a:endParaRPr lang="zh-CN" altLang="en-US" sz="2800" b="1" dirty="0">
              <a:solidFill>
                <a:srgbClr val="FF0000"/>
              </a:solidFill>
            </a:endParaRPr>
          </a:p>
        </p:txBody>
      </p:sp>
      <p:sp>
        <p:nvSpPr>
          <p:cNvPr id="2" name="TextBox 1"/>
          <p:cNvSpPr txBox="1"/>
          <p:nvPr/>
        </p:nvSpPr>
        <p:spPr>
          <a:xfrm>
            <a:off x="827584" y="4765395"/>
            <a:ext cx="7992888" cy="1384995"/>
          </a:xfrm>
          <a:prstGeom prst="rect">
            <a:avLst/>
          </a:prstGeom>
          <a:noFill/>
        </p:spPr>
        <p:txBody>
          <a:bodyPr wrap="square" rtlCol="0">
            <a:spAutoFit/>
          </a:bodyPr>
          <a:lstStyle/>
          <a:p>
            <a:r>
              <a:rPr lang="zh-CN" altLang="en-US" sz="2800" dirty="0" smtClean="0"/>
              <a:t>减少劳务费使用的随意性，用制度保护科研人员。</a:t>
            </a:r>
            <a:endParaRPr lang="en-US" altLang="zh-CN" sz="2800" dirty="0" smtClean="0"/>
          </a:p>
          <a:p>
            <a:r>
              <a:rPr lang="zh-CN" altLang="en-US" sz="2800" dirty="0" smtClean="0"/>
              <a:t>逐步实现劳务费预算编制和规范化。</a:t>
            </a:r>
            <a:endParaRPr lang="en-US" altLang="zh-CN" sz="2800" dirty="0" smtClean="0"/>
          </a:p>
          <a:p>
            <a:r>
              <a:rPr lang="zh-CN" altLang="en-US" sz="2800" dirty="0" smtClean="0"/>
              <a:t>和取消编制管理后的人事制度改革接轨。</a:t>
            </a:r>
            <a:endParaRPr lang="zh-CN" altLang="en-US" sz="2800" dirty="0"/>
          </a:p>
        </p:txBody>
      </p:sp>
    </p:spTree>
    <p:extLst>
      <p:ext uri="{BB962C8B-B14F-4D97-AF65-F5344CB8AC3E}">
        <p14:creationId xmlns="" xmlns:p14="http://schemas.microsoft.com/office/powerpoint/2010/main" val="30222747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ppt_w</p:attrName>
                                        </p:attrNameLst>
                                      </p:cBhvr>
                                      <p:tavLst>
                                        <p:tav tm="0">
                                          <p:val>
                                            <p:fltVal val="0"/>
                                          </p:val>
                                        </p:tav>
                                        <p:tav tm="100000">
                                          <p:val>
                                            <p:strVal val="#ppt_w"/>
                                          </p:val>
                                        </p:tav>
                                      </p:tavLst>
                                    </p:anim>
                                    <p:anim calcmode="lin" valueType="num">
                                      <p:cBhvr>
                                        <p:cTn id="8" dur="1000" fill="hold"/>
                                        <p:tgtEl>
                                          <p:spTgt spid="26627"/>
                                        </p:tgtEl>
                                        <p:attrNameLst>
                                          <p:attrName>ppt_h</p:attrName>
                                        </p:attrNameLst>
                                      </p:cBhvr>
                                      <p:tavLst>
                                        <p:tav tm="0">
                                          <p:val>
                                            <p:fltVal val="0"/>
                                          </p:val>
                                        </p:tav>
                                        <p:tav tm="100000">
                                          <p:val>
                                            <p:strVal val="#ppt_h"/>
                                          </p:val>
                                        </p:tav>
                                      </p:tavLst>
                                    </p:anim>
                                    <p:anim calcmode="lin" valueType="num">
                                      <p:cBhvr>
                                        <p:cTn id="9" dur="1000" fill="hold"/>
                                        <p:tgtEl>
                                          <p:spTgt spid="26627"/>
                                        </p:tgtEl>
                                        <p:attrNameLst>
                                          <p:attrName>style.rotation</p:attrName>
                                        </p:attrNameLst>
                                      </p:cBhvr>
                                      <p:tavLst>
                                        <p:tav tm="0">
                                          <p:val>
                                            <p:fltVal val="90"/>
                                          </p:val>
                                        </p:tav>
                                        <p:tav tm="100000">
                                          <p:val>
                                            <p:fltVal val="0"/>
                                          </p:val>
                                        </p:tav>
                                      </p:tavLst>
                                    </p:anim>
                                    <p:animEffect transition="in" filter="fade">
                                      <p:cBhvr>
                                        <p:cTn id="10" dur="10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1763688" y="2564904"/>
            <a:ext cx="5904656" cy="1872208"/>
          </a:xfrm>
        </p:spPr>
        <p:txBody>
          <a:bodyPr>
            <a:normAutofit fontScale="85000" lnSpcReduction="20000"/>
          </a:bodyPr>
          <a:lstStyle/>
          <a:p>
            <a:r>
              <a:rPr lang="zh-CN" altLang="en-US" sz="2600" dirty="0" smtClean="0"/>
              <a:t>科研绩效是科研结果不是科研投入，不能把科研经费等同于科研绩效。</a:t>
            </a:r>
            <a:endParaRPr lang="en-US" altLang="zh-CN" sz="2600" dirty="0" smtClean="0"/>
          </a:p>
          <a:p>
            <a:r>
              <a:rPr lang="zh-CN" altLang="en-US" sz="2600" dirty="0" smtClean="0"/>
              <a:t>科研激励最好以科研津贴的形式进入薪酬体系。</a:t>
            </a:r>
            <a:endParaRPr lang="en-US" altLang="zh-CN" sz="2600" dirty="0" smtClean="0"/>
          </a:p>
          <a:p>
            <a:r>
              <a:rPr lang="zh-CN" altLang="en-US" sz="2600" dirty="0" smtClean="0"/>
              <a:t>逐步实现间接费用是学校薪酬体系资金的一个补充来源</a:t>
            </a:r>
            <a:endParaRPr lang="en-US" altLang="zh-CN" sz="26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8</a:t>
            </a:fld>
            <a:endParaRPr lang="zh-CN" altLang="en-US">
              <a:cs typeface="宋体" charset="-122"/>
            </a:endParaRPr>
          </a:p>
        </p:txBody>
      </p:sp>
      <p:sp>
        <p:nvSpPr>
          <p:cNvPr id="5" name="TextBox 4"/>
          <p:cNvSpPr txBox="1"/>
          <p:nvPr/>
        </p:nvSpPr>
        <p:spPr>
          <a:xfrm>
            <a:off x="1115616" y="1340768"/>
            <a:ext cx="7200800" cy="954107"/>
          </a:xfrm>
          <a:prstGeom prst="rect">
            <a:avLst/>
          </a:prstGeom>
          <a:noFill/>
        </p:spPr>
        <p:txBody>
          <a:bodyPr wrap="square" rtlCol="0">
            <a:spAutoFit/>
          </a:bodyPr>
          <a:lstStyle/>
          <a:p>
            <a:r>
              <a:rPr lang="zh-CN" altLang="en-US" sz="2800" b="1" dirty="0" smtClean="0">
                <a:solidFill>
                  <a:srgbClr val="FF0000"/>
                </a:solidFill>
              </a:rPr>
              <a:t>间接费使用不能再回到资金到校按比例提奖金的老路上。</a:t>
            </a:r>
            <a:endParaRPr lang="zh-CN" altLang="en-US" sz="2800" b="1" dirty="0">
              <a:solidFill>
                <a:srgbClr val="FF0000"/>
              </a:solidFill>
            </a:endParaRPr>
          </a:p>
        </p:txBody>
      </p:sp>
      <p:sp>
        <p:nvSpPr>
          <p:cNvPr id="2" name="TextBox 1"/>
          <p:cNvSpPr txBox="1"/>
          <p:nvPr/>
        </p:nvSpPr>
        <p:spPr>
          <a:xfrm>
            <a:off x="899592" y="4666765"/>
            <a:ext cx="7920879" cy="954107"/>
          </a:xfrm>
          <a:prstGeom prst="rect">
            <a:avLst/>
          </a:prstGeom>
          <a:noFill/>
        </p:spPr>
        <p:txBody>
          <a:bodyPr wrap="square" rtlCol="0">
            <a:spAutoFit/>
          </a:bodyPr>
          <a:lstStyle/>
          <a:p>
            <a:r>
              <a:rPr lang="zh-CN" altLang="en-US" sz="2800" dirty="0" smtClean="0"/>
              <a:t>间接费用应该是国家对学校为了维持较强的科研能力所必须支付的人力成本的补偿。</a:t>
            </a:r>
            <a:endParaRPr lang="zh-CN" altLang="en-US" sz="2800" dirty="0"/>
          </a:p>
        </p:txBody>
      </p:sp>
    </p:spTree>
    <p:extLst>
      <p:ext uri="{BB962C8B-B14F-4D97-AF65-F5344CB8AC3E}">
        <p14:creationId xmlns="" xmlns:p14="http://schemas.microsoft.com/office/powerpoint/2010/main" val="30222747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ppt_w</p:attrName>
                                        </p:attrNameLst>
                                      </p:cBhvr>
                                      <p:tavLst>
                                        <p:tav tm="0">
                                          <p:val>
                                            <p:fltVal val="0"/>
                                          </p:val>
                                        </p:tav>
                                        <p:tav tm="100000">
                                          <p:val>
                                            <p:strVal val="#ppt_w"/>
                                          </p:val>
                                        </p:tav>
                                      </p:tavLst>
                                    </p:anim>
                                    <p:anim calcmode="lin" valueType="num">
                                      <p:cBhvr>
                                        <p:cTn id="8" dur="1000" fill="hold"/>
                                        <p:tgtEl>
                                          <p:spTgt spid="26627"/>
                                        </p:tgtEl>
                                        <p:attrNameLst>
                                          <p:attrName>ppt_h</p:attrName>
                                        </p:attrNameLst>
                                      </p:cBhvr>
                                      <p:tavLst>
                                        <p:tav tm="0">
                                          <p:val>
                                            <p:fltVal val="0"/>
                                          </p:val>
                                        </p:tav>
                                        <p:tav tm="100000">
                                          <p:val>
                                            <p:strVal val="#ppt_h"/>
                                          </p:val>
                                        </p:tav>
                                      </p:tavLst>
                                    </p:anim>
                                    <p:anim calcmode="lin" valueType="num">
                                      <p:cBhvr>
                                        <p:cTn id="9" dur="1000" fill="hold"/>
                                        <p:tgtEl>
                                          <p:spTgt spid="26627"/>
                                        </p:tgtEl>
                                        <p:attrNameLst>
                                          <p:attrName>style.rotation</p:attrName>
                                        </p:attrNameLst>
                                      </p:cBhvr>
                                      <p:tavLst>
                                        <p:tav tm="0">
                                          <p:val>
                                            <p:fltVal val="90"/>
                                          </p:val>
                                        </p:tav>
                                        <p:tav tm="100000">
                                          <p:val>
                                            <p:fltVal val="0"/>
                                          </p:val>
                                        </p:tav>
                                      </p:tavLst>
                                    </p:anim>
                                    <p:animEffect transition="in" filter="fade">
                                      <p:cBhvr>
                                        <p:cTn id="10" dur="10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a:spLocks noGrp="1"/>
          </p:cNvSpPr>
          <p:nvPr>
            <p:ph type="title"/>
          </p:nvPr>
        </p:nvSpPr>
        <p:spPr>
          <a:xfrm>
            <a:off x="428624" y="90488"/>
            <a:ext cx="8286779" cy="1189037"/>
          </a:xfrm>
        </p:spPr>
        <p:txBody>
          <a:bodyPr>
            <a:normAutofit/>
          </a:bodyPr>
          <a:lstStyle/>
          <a:p>
            <a:r>
              <a:rPr lang="zh-CN" altLang="en-US" sz="3300" b="1" dirty="0" smtClean="0">
                <a:ln>
                  <a:solidFill>
                    <a:prstClr val="white"/>
                  </a:solidFill>
                </a:ln>
                <a:solidFill>
                  <a:srgbClr val="C00000"/>
                </a:solidFill>
                <a:effectLst>
                  <a:outerShdw blurRad="38100" dist="38100" dir="2700000" algn="tl">
                    <a:srgbClr val="000000">
                      <a:alpha val="43137"/>
                    </a:srgbClr>
                  </a:outerShdw>
                </a:effectLst>
                <a:latin typeface="方正小标宋简体" pitchFamily="65" charset="-122"/>
                <a:ea typeface="方正小标宋简体" pitchFamily="65" charset="-122"/>
              </a:rPr>
              <a:t>关于科研经费管理</a:t>
            </a:r>
          </a:p>
        </p:txBody>
      </p:sp>
      <p:sp>
        <p:nvSpPr>
          <p:cNvPr id="26627" name="内容占位符 2"/>
          <p:cNvSpPr>
            <a:spLocks noGrp="1"/>
          </p:cNvSpPr>
          <p:nvPr>
            <p:ph idx="1"/>
          </p:nvPr>
        </p:nvSpPr>
        <p:spPr>
          <a:xfrm>
            <a:off x="1600708" y="2348880"/>
            <a:ext cx="6012668" cy="1944216"/>
          </a:xfrm>
        </p:spPr>
        <p:txBody>
          <a:bodyPr>
            <a:noAutofit/>
          </a:bodyPr>
          <a:lstStyle/>
          <a:p>
            <a:r>
              <a:rPr lang="zh-CN" altLang="en-US" sz="2000" dirty="0" smtClean="0"/>
              <a:t>“统筹”决不能理解为学校收上来统一管理使用。</a:t>
            </a:r>
            <a:endParaRPr lang="en-US" altLang="zh-CN" sz="2000" dirty="0" smtClean="0"/>
          </a:p>
          <a:p>
            <a:r>
              <a:rPr lang="zh-CN" altLang="en-US" sz="2000" dirty="0" smtClean="0"/>
              <a:t>“统筹”就是要建立合适的管理机制。</a:t>
            </a:r>
            <a:endParaRPr lang="en-US" altLang="zh-CN" sz="2000" dirty="0" smtClean="0"/>
          </a:p>
          <a:p>
            <a:r>
              <a:rPr lang="zh-CN" altLang="en-US" sz="2000" dirty="0" smtClean="0"/>
              <a:t>结余经费大部分还是应该留给科研人员自主使用。</a:t>
            </a:r>
            <a:endParaRPr lang="en-US" altLang="zh-CN" sz="2000" dirty="0" smtClean="0"/>
          </a:p>
          <a:p>
            <a:r>
              <a:rPr lang="zh-CN" altLang="en-US" sz="2000" dirty="0" smtClean="0"/>
              <a:t>结余经费不能再发资金了，但应该可以发放劳务费。</a:t>
            </a:r>
            <a:endParaRPr lang="en-US" altLang="zh-CN" sz="2000" dirty="0" smtClean="0"/>
          </a:p>
        </p:txBody>
      </p:sp>
      <p:sp>
        <p:nvSpPr>
          <p:cNvPr id="26628" name="灯片编号占位符 3"/>
          <p:cNvSpPr>
            <a:spLocks noGrp="1"/>
          </p:cNvSpPr>
          <p:nvPr>
            <p:ph type="sldNum" sz="quarter" idx="12"/>
          </p:nvPr>
        </p:nvSpPr>
        <p:spPr bwMode="auto">
          <a:noFill/>
          <a:ln>
            <a:miter lim="800000"/>
            <a:headEnd/>
            <a:tailEnd/>
          </a:ln>
        </p:spPr>
        <p:txBody>
          <a:bodyPr/>
          <a:lstStyle/>
          <a:p>
            <a:fld id="{063DEFA8-6B12-471A-9E72-73B43DECCD81}" type="slidenum">
              <a:rPr lang="zh-CN" altLang="en-US">
                <a:cs typeface="宋体" charset="-122"/>
              </a:rPr>
              <a:pPr/>
              <a:t>9</a:t>
            </a:fld>
            <a:endParaRPr lang="zh-CN" altLang="en-US">
              <a:cs typeface="宋体" charset="-122"/>
            </a:endParaRPr>
          </a:p>
        </p:txBody>
      </p:sp>
      <p:sp>
        <p:nvSpPr>
          <p:cNvPr id="5" name="TextBox 4"/>
          <p:cNvSpPr txBox="1"/>
          <p:nvPr/>
        </p:nvSpPr>
        <p:spPr>
          <a:xfrm>
            <a:off x="1603778" y="1428735"/>
            <a:ext cx="6364243" cy="584775"/>
          </a:xfrm>
          <a:prstGeom prst="rect">
            <a:avLst/>
          </a:prstGeom>
          <a:noFill/>
        </p:spPr>
        <p:txBody>
          <a:bodyPr wrap="none" rtlCol="0">
            <a:spAutoFit/>
          </a:bodyPr>
          <a:lstStyle/>
          <a:p>
            <a:r>
              <a:rPr lang="zh-CN" altLang="en-US" sz="3200" b="1" dirty="0" smtClean="0">
                <a:solidFill>
                  <a:srgbClr val="FF0000"/>
                </a:solidFill>
              </a:rPr>
              <a:t>结余经费“统筹”不是“统收”。</a:t>
            </a:r>
            <a:endParaRPr lang="zh-CN" altLang="en-US" sz="3200" b="1" dirty="0">
              <a:solidFill>
                <a:srgbClr val="FF0000"/>
              </a:solidFill>
            </a:endParaRPr>
          </a:p>
        </p:txBody>
      </p:sp>
      <p:sp>
        <p:nvSpPr>
          <p:cNvPr id="2" name="TextBox 1"/>
          <p:cNvSpPr txBox="1"/>
          <p:nvPr/>
        </p:nvSpPr>
        <p:spPr>
          <a:xfrm>
            <a:off x="1043608" y="4527263"/>
            <a:ext cx="7416824" cy="954107"/>
          </a:xfrm>
          <a:prstGeom prst="rect">
            <a:avLst/>
          </a:prstGeom>
          <a:noFill/>
        </p:spPr>
        <p:txBody>
          <a:bodyPr wrap="square" rtlCol="0">
            <a:spAutoFit/>
          </a:bodyPr>
          <a:lstStyle/>
          <a:p>
            <a:r>
              <a:rPr lang="zh-CN" altLang="en-US" sz="2800" dirty="0" smtClean="0"/>
              <a:t>最大限度地调动科研人员积极性，实事求是地用好结余经费 。</a:t>
            </a:r>
            <a:endParaRPr lang="zh-CN" altLang="en-US" sz="2800" dirty="0"/>
          </a:p>
        </p:txBody>
      </p:sp>
    </p:spTree>
    <p:extLst>
      <p:ext uri="{BB962C8B-B14F-4D97-AF65-F5344CB8AC3E}">
        <p14:creationId xmlns="" xmlns:p14="http://schemas.microsoft.com/office/powerpoint/2010/main" val="30222747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1000" fill="hold"/>
                                        <p:tgtEl>
                                          <p:spTgt spid="26627"/>
                                        </p:tgtEl>
                                        <p:attrNameLst>
                                          <p:attrName>ppt_w</p:attrName>
                                        </p:attrNameLst>
                                      </p:cBhvr>
                                      <p:tavLst>
                                        <p:tav tm="0">
                                          <p:val>
                                            <p:fltVal val="0"/>
                                          </p:val>
                                        </p:tav>
                                        <p:tav tm="100000">
                                          <p:val>
                                            <p:strVal val="#ppt_w"/>
                                          </p:val>
                                        </p:tav>
                                      </p:tavLst>
                                    </p:anim>
                                    <p:anim calcmode="lin" valueType="num">
                                      <p:cBhvr>
                                        <p:cTn id="8" dur="1000" fill="hold"/>
                                        <p:tgtEl>
                                          <p:spTgt spid="26627"/>
                                        </p:tgtEl>
                                        <p:attrNameLst>
                                          <p:attrName>ppt_h</p:attrName>
                                        </p:attrNameLst>
                                      </p:cBhvr>
                                      <p:tavLst>
                                        <p:tav tm="0">
                                          <p:val>
                                            <p:fltVal val="0"/>
                                          </p:val>
                                        </p:tav>
                                        <p:tav tm="100000">
                                          <p:val>
                                            <p:strVal val="#ppt_h"/>
                                          </p:val>
                                        </p:tav>
                                      </p:tavLst>
                                    </p:anim>
                                    <p:anim calcmode="lin" valueType="num">
                                      <p:cBhvr>
                                        <p:cTn id="9" dur="1000" fill="hold"/>
                                        <p:tgtEl>
                                          <p:spTgt spid="26627"/>
                                        </p:tgtEl>
                                        <p:attrNameLst>
                                          <p:attrName>style.rotation</p:attrName>
                                        </p:attrNameLst>
                                      </p:cBhvr>
                                      <p:tavLst>
                                        <p:tav tm="0">
                                          <p:val>
                                            <p:fltVal val="90"/>
                                          </p:val>
                                        </p:tav>
                                        <p:tav tm="100000">
                                          <p:val>
                                            <p:fltVal val="0"/>
                                          </p:val>
                                        </p:tav>
                                      </p:tavLst>
                                    </p:anim>
                                    <p:animEffect transition="in" filter="fade">
                                      <p:cBhvr>
                                        <p:cTn id="10" dur="1000"/>
                                        <p:tgtEl>
                                          <p:spTgt spid="26627"/>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882</TotalTime>
  <Words>1288</Words>
  <Application>Microsoft Office PowerPoint</Application>
  <PresentationFormat>全屏显示(4:3)</PresentationFormat>
  <Paragraphs>103</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完善科研经费管理制度需要注意的几个问题</vt:lpstr>
      <vt:lpstr>关于科研经费管理</vt:lpstr>
      <vt:lpstr>幻灯片 3</vt:lpstr>
      <vt:lpstr>关于科研经费管理</vt:lpstr>
      <vt:lpstr>关于科研经费管理</vt:lpstr>
      <vt:lpstr>关于科研经费管理</vt:lpstr>
      <vt:lpstr>关于科研经费管理</vt:lpstr>
      <vt:lpstr>关于科研经费管理</vt:lpstr>
      <vt:lpstr>关于科研经费管理</vt:lpstr>
      <vt:lpstr>关于科研经费管理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高校承担重点研发计划项目（课题）排名TOP10</dc:title>
  <dc:creator>Windows 用户</dc:creator>
  <cp:lastModifiedBy>Administrator</cp:lastModifiedBy>
  <cp:revision>79</cp:revision>
  <dcterms:created xsi:type="dcterms:W3CDTF">2016-07-25T06:53:52Z</dcterms:created>
  <dcterms:modified xsi:type="dcterms:W3CDTF">2016-08-06T07:09:30Z</dcterms:modified>
</cp:coreProperties>
</file>